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9"/>
  </p:notesMasterIdLst>
  <p:sldIdLst>
    <p:sldId id="256" r:id="rId5"/>
    <p:sldId id="356" r:id="rId6"/>
    <p:sldId id="336" r:id="rId7"/>
    <p:sldId id="258" r:id="rId8"/>
    <p:sldId id="259" r:id="rId9"/>
    <p:sldId id="340" r:id="rId10"/>
    <p:sldId id="261" r:id="rId11"/>
    <p:sldId id="262" r:id="rId12"/>
    <p:sldId id="263" r:id="rId13"/>
    <p:sldId id="264" r:id="rId14"/>
    <p:sldId id="360" r:id="rId15"/>
    <p:sldId id="361" r:id="rId16"/>
    <p:sldId id="339" r:id="rId17"/>
    <p:sldId id="265" r:id="rId18"/>
    <p:sldId id="266" r:id="rId19"/>
    <p:sldId id="267" r:id="rId20"/>
    <p:sldId id="362" r:id="rId21"/>
    <p:sldId id="268" r:id="rId22"/>
    <p:sldId id="370" r:id="rId23"/>
    <p:sldId id="363" r:id="rId24"/>
    <p:sldId id="374" r:id="rId25"/>
    <p:sldId id="375" r:id="rId26"/>
    <p:sldId id="269" r:id="rId27"/>
    <p:sldId id="270" r:id="rId28"/>
    <p:sldId id="274" r:id="rId29"/>
    <p:sldId id="350" r:id="rId30"/>
    <p:sldId id="364" r:id="rId31"/>
    <p:sldId id="365" r:id="rId32"/>
    <p:sldId id="366" r:id="rId33"/>
    <p:sldId id="367" r:id="rId34"/>
    <p:sldId id="354" r:id="rId35"/>
    <p:sldId id="280" r:id="rId36"/>
    <p:sldId id="281" r:id="rId37"/>
    <p:sldId id="282" r:id="rId38"/>
    <p:sldId id="377" r:id="rId39"/>
    <p:sldId id="304" r:id="rId40"/>
    <p:sldId id="305" r:id="rId41"/>
    <p:sldId id="306" r:id="rId42"/>
    <p:sldId id="307" r:id="rId43"/>
    <p:sldId id="308" r:id="rId44"/>
    <p:sldId id="368" r:id="rId45"/>
    <p:sldId id="369" r:id="rId46"/>
    <p:sldId id="311" r:id="rId47"/>
    <p:sldId id="309" r:id="rId48"/>
    <p:sldId id="312" r:id="rId49"/>
    <p:sldId id="314" r:id="rId50"/>
    <p:sldId id="334" r:id="rId51"/>
    <p:sldId id="335" r:id="rId52"/>
    <p:sldId id="353" r:id="rId53"/>
    <p:sldId id="315" r:id="rId54"/>
    <p:sldId id="318" r:id="rId55"/>
    <p:sldId id="319" r:id="rId56"/>
    <p:sldId id="321" r:id="rId57"/>
    <p:sldId id="328" r:id="rId58"/>
  </p:sldIdLst>
  <p:sldSz cx="18288000" cy="10287000"/>
  <p:notesSz cx="6858000" cy="9144000"/>
  <p:embeddedFontLst>
    <p:embeddedFont>
      <p:font typeface="Berlin Sans FB Demi" panose="020E0802020502020306" pitchFamily="34" charset="0"/>
      <p:bold r:id="rId60"/>
    </p:embeddedFont>
    <p:embeddedFont>
      <p:font typeface="Bookman Old Style" panose="02050604050505020204" pitchFamily="18" charset="0"/>
      <p:regular r:id="rId61"/>
      <p:bold r:id="rId62"/>
      <p:italic r:id="rId63"/>
      <p:boldItalic r:id="rId64"/>
    </p:embeddedFont>
    <p:embeddedFont>
      <p:font typeface="Caladea Bold" panose="020B0604020202020204" charset="0"/>
      <p:regular r:id="rId65"/>
    </p:embeddedFont>
    <p:embeddedFont>
      <p:font typeface="Droid Serif Bold" panose="020B0604020202020204" charset="0"/>
      <p:regular r:id="rId66"/>
    </p:embeddedFont>
    <p:embeddedFont>
      <p:font typeface="Open Sauce" panose="020B0604020202020204" charset="0"/>
      <p:regular r:id="rId67"/>
    </p:embeddedFont>
    <p:embeddedFont>
      <p:font typeface="Open Sauce Bold" panose="020B0604020202020204"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6C2605-F33C-4E52-8BAA-26CC09EA9645}" v="35" dt="2025-11-12T05:28:53.8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21" autoAdjust="0"/>
    <p:restoredTop sz="94660"/>
  </p:normalViewPr>
  <p:slideViewPr>
    <p:cSldViewPr snapToGrid="0">
      <p:cViewPr varScale="1">
        <p:scale>
          <a:sx n="71" d="100"/>
          <a:sy n="71" d="100"/>
        </p:scale>
        <p:origin x="91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4.fntdata"/><Relationship Id="rId68"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7.fntdata"/><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font" Target="fonts/font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5.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3.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1.fntdata"/><Relationship Id="rId65" Type="http://schemas.openxmlformats.org/officeDocument/2006/relationships/font" Target="fonts/font6.fntdata"/><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e Lai" userId="ee6d6ee3-71f5-491d-b160-3faec63e1d3d" providerId="ADAL" clId="{A5F50182-AA93-48DC-A872-191B426F67A8}"/>
    <pc:docChg chg="undo custSel delSld modSld">
      <pc:chgData name="George Lai" userId="ee6d6ee3-71f5-491d-b160-3faec63e1d3d" providerId="ADAL" clId="{A5F50182-AA93-48DC-A872-191B426F67A8}" dt="2025-11-12T05:29:07.190" v="192" actId="1076"/>
      <pc:docMkLst>
        <pc:docMk/>
      </pc:docMkLst>
      <pc:sldChg chg="modSp mod">
        <pc:chgData name="George Lai" userId="ee6d6ee3-71f5-491d-b160-3faec63e1d3d" providerId="ADAL" clId="{A5F50182-AA93-48DC-A872-191B426F67A8}" dt="2025-11-12T01:36:45.134" v="3" actId="20577"/>
        <pc:sldMkLst>
          <pc:docMk/>
          <pc:sldMk cId="0" sldId="256"/>
        </pc:sldMkLst>
        <pc:spChg chg="mod">
          <ac:chgData name="George Lai" userId="ee6d6ee3-71f5-491d-b160-3faec63e1d3d" providerId="ADAL" clId="{A5F50182-AA93-48DC-A872-191B426F67A8}" dt="2025-11-12T01:36:45.134" v="3" actId="20577"/>
          <ac:spMkLst>
            <pc:docMk/>
            <pc:sldMk cId="0" sldId="256"/>
            <ac:spMk id="13" creationId="{00000000-0000-0000-0000-000000000000}"/>
          </ac:spMkLst>
        </pc:spChg>
      </pc:sldChg>
      <pc:sldChg chg="addSp delSp modSp mod">
        <pc:chgData name="George Lai" userId="ee6d6ee3-71f5-491d-b160-3faec63e1d3d" providerId="ADAL" clId="{A5F50182-AA93-48DC-A872-191B426F67A8}" dt="2025-11-12T05:16:59.402" v="72" actId="1076"/>
        <pc:sldMkLst>
          <pc:docMk/>
          <pc:sldMk cId="0" sldId="268"/>
        </pc:sldMkLst>
        <pc:spChg chg="mod">
          <ac:chgData name="George Lai" userId="ee6d6ee3-71f5-491d-b160-3faec63e1d3d" providerId="ADAL" clId="{A5F50182-AA93-48DC-A872-191B426F67A8}" dt="2025-11-12T04:11:59.474" v="24" actId="1076"/>
          <ac:spMkLst>
            <pc:docMk/>
            <pc:sldMk cId="0" sldId="268"/>
            <ac:spMk id="13" creationId="{00000000-0000-0000-0000-000000000000}"/>
          </ac:spMkLst>
        </pc:spChg>
        <pc:spChg chg="mod">
          <ac:chgData name="George Lai" userId="ee6d6ee3-71f5-491d-b160-3faec63e1d3d" providerId="ADAL" clId="{A5F50182-AA93-48DC-A872-191B426F67A8}" dt="2025-11-12T04:12:05.142" v="26" actId="1076"/>
          <ac:spMkLst>
            <pc:docMk/>
            <pc:sldMk cId="0" sldId="268"/>
            <ac:spMk id="15" creationId="{643FCBD0-D3FA-8A8B-F9A8-AD686EFF2B4D}"/>
          </ac:spMkLst>
        </pc:spChg>
        <pc:spChg chg="mod">
          <ac:chgData name="George Lai" userId="ee6d6ee3-71f5-491d-b160-3faec63e1d3d" providerId="ADAL" clId="{A5F50182-AA93-48DC-A872-191B426F67A8}" dt="2025-11-12T04:12:14.903" v="28" actId="1076"/>
          <ac:spMkLst>
            <pc:docMk/>
            <pc:sldMk cId="0" sldId="268"/>
            <ac:spMk id="23" creationId="{55F6FA93-D919-4BF6-9AA8-94661BF2900A}"/>
          </ac:spMkLst>
        </pc:spChg>
        <pc:spChg chg="add mod">
          <ac:chgData name="George Lai" userId="ee6d6ee3-71f5-491d-b160-3faec63e1d3d" providerId="ADAL" clId="{A5F50182-AA93-48DC-A872-191B426F67A8}" dt="2025-11-12T05:16:59.402" v="72" actId="1076"/>
          <ac:spMkLst>
            <pc:docMk/>
            <pc:sldMk cId="0" sldId="268"/>
            <ac:spMk id="24" creationId="{F05A1C4F-0925-5A04-FC74-DE4BAA221A67}"/>
          </ac:spMkLst>
        </pc:spChg>
        <pc:graphicFrameChg chg="add del mod">
          <ac:chgData name="George Lai" userId="ee6d6ee3-71f5-491d-b160-3faec63e1d3d" providerId="ADAL" clId="{A5F50182-AA93-48DC-A872-191B426F67A8}" dt="2025-11-12T05:10:58.129" v="39" actId="478"/>
          <ac:graphicFrameMkLst>
            <pc:docMk/>
            <pc:sldMk cId="0" sldId="268"/>
            <ac:graphicFrameMk id="11" creationId="{26BCF685-4120-D68B-2114-1CFE3869669E}"/>
          </ac:graphicFrameMkLst>
        </pc:graphicFrameChg>
        <pc:picChg chg="add del mod">
          <ac:chgData name="George Lai" userId="ee6d6ee3-71f5-491d-b160-3faec63e1d3d" providerId="ADAL" clId="{A5F50182-AA93-48DC-A872-191B426F67A8}" dt="2025-11-12T05:10:45.065" v="37" actId="478"/>
          <ac:picMkLst>
            <pc:docMk/>
            <pc:sldMk cId="0" sldId="268"/>
            <ac:picMk id="10" creationId="{C19A6104-285D-4898-B086-4C6B010A5F35}"/>
          </ac:picMkLst>
        </pc:picChg>
        <pc:picChg chg="mod">
          <ac:chgData name="George Lai" userId="ee6d6ee3-71f5-491d-b160-3faec63e1d3d" providerId="ADAL" clId="{A5F50182-AA93-48DC-A872-191B426F67A8}" dt="2025-11-12T04:12:02.046" v="25" actId="1076"/>
          <ac:picMkLst>
            <pc:docMk/>
            <pc:sldMk cId="0" sldId="268"/>
            <ac:picMk id="14" creationId="{022CE0D6-259A-C370-CFB2-89395C805E0A}"/>
          </ac:picMkLst>
        </pc:picChg>
        <pc:picChg chg="mod">
          <ac:chgData name="George Lai" userId="ee6d6ee3-71f5-491d-b160-3faec63e1d3d" providerId="ADAL" clId="{A5F50182-AA93-48DC-A872-191B426F67A8}" dt="2025-11-12T05:13:10.071" v="54" actId="14100"/>
          <ac:picMkLst>
            <pc:docMk/>
            <pc:sldMk cId="0" sldId="268"/>
            <ac:picMk id="17" creationId="{196CFA73-9393-6FD1-3968-AF42F19D8344}"/>
          </ac:picMkLst>
        </pc:picChg>
        <pc:picChg chg="add del mod">
          <ac:chgData name="George Lai" userId="ee6d6ee3-71f5-491d-b160-3faec63e1d3d" providerId="ADAL" clId="{A5F50182-AA93-48DC-A872-191B426F67A8}" dt="2025-11-12T05:11:31.357" v="45" actId="478"/>
          <ac:picMkLst>
            <pc:docMk/>
            <pc:sldMk cId="0" sldId="268"/>
            <ac:picMk id="19" creationId="{D303E9A3-0EF3-68A9-A0FA-A270D54442D9}"/>
          </ac:picMkLst>
        </pc:picChg>
        <pc:picChg chg="mod">
          <ac:chgData name="George Lai" userId="ee6d6ee3-71f5-491d-b160-3faec63e1d3d" providerId="ADAL" clId="{A5F50182-AA93-48DC-A872-191B426F67A8}" dt="2025-11-12T04:11:56.580" v="23" actId="1076"/>
          <ac:picMkLst>
            <pc:docMk/>
            <pc:sldMk cId="0" sldId="268"/>
            <ac:picMk id="21" creationId="{DBA903B1-5F5C-5A2F-ADAF-8DBB80824770}"/>
          </ac:picMkLst>
        </pc:picChg>
        <pc:picChg chg="add mod">
          <ac:chgData name="George Lai" userId="ee6d6ee3-71f5-491d-b160-3faec63e1d3d" providerId="ADAL" clId="{A5F50182-AA93-48DC-A872-191B426F67A8}" dt="2025-11-12T05:13:22.983" v="56" actId="14861"/>
          <ac:picMkLst>
            <pc:docMk/>
            <pc:sldMk cId="0" sldId="268"/>
            <ac:picMk id="22" creationId="{62BD17CB-B9D2-1420-A4D8-94EE841AD2E5}"/>
          </ac:picMkLst>
        </pc:picChg>
      </pc:sldChg>
      <pc:sldChg chg="addSp delSp modSp mod">
        <pc:chgData name="George Lai" userId="ee6d6ee3-71f5-491d-b160-3faec63e1d3d" providerId="ADAL" clId="{A5F50182-AA93-48DC-A872-191B426F67A8}" dt="2025-11-12T04:11:45.336" v="22" actId="478"/>
        <pc:sldMkLst>
          <pc:docMk/>
          <pc:sldMk cId="0" sldId="362"/>
        </pc:sldMkLst>
        <pc:picChg chg="add mod">
          <ac:chgData name="George Lai" userId="ee6d6ee3-71f5-491d-b160-3faec63e1d3d" providerId="ADAL" clId="{A5F50182-AA93-48DC-A872-191B426F67A8}" dt="2025-11-12T04:11:44.280" v="21" actId="14100"/>
          <ac:picMkLst>
            <pc:docMk/>
            <pc:sldMk cId="0" sldId="362"/>
            <ac:picMk id="12" creationId="{EBB93E03-EFED-0EF9-031E-7060B1DF2563}"/>
          </ac:picMkLst>
        </pc:picChg>
        <pc:picChg chg="add del">
          <ac:chgData name="George Lai" userId="ee6d6ee3-71f5-491d-b160-3faec63e1d3d" providerId="ADAL" clId="{A5F50182-AA93-48DC-A872-191B426F67A8}" dt="2025-11-12T04:11:45.336" v="22" actId="478"/>
          <ac:picMkLst>
            <pc:docMk/>
            <pc:sldMk cId="0" sldId="362"/>
            <ac:picMk id="20" creationId="{C96C6C2E-1CDB-EC7B-F04D-3CA1FEB58CC7}"/>
          </ac:picMkLst>
        </pc:picChg>
      </pc:sldChg>
      <pc:sldChg chg="addSp modSp mod">
        <pc:chgData name="George Lai" userId="ee6d6ee3-71f5-491d-b160-3faec63e1d3d" providerId="ADAL" clId="{A5F50182-AA93-48DC-A872-191B426F67A8}" dt="2025-11-12T05:22:54.144" v="107" actId="1076"/>
        <pc:sldMkLst>
          <pc:docMk/>
          <pc:sldMk cId="0" sldId="363"/>
        </pc:sldMkLst>
        <pc:spChg chg="add mod">
          <ac:chgData name="George Lai" userId="ee6d6ee3-71f5-491d-b160-3faec63e1d3d" providerId="ADAL" clId="{A5F50182-AA93-48DC-A872-191B426F67A8}" dt="2025-11-12T05:22:54.144" v="107" actId="1076"/>
          <ac:spMkLst>
            <pc:docMk/>
            <pc:sldMk cId="0" sldId="363"/>
            <ac:spMk id="12" creationId="{BE8C8822-88E1-B3B6-D3FC-FAF6FFAB6F12}"/>
          </ac:spMkLst>
        </pc:spChg>
      </pc:sldChg>
      <pc:sldChg chg="modSp mod">
        <pc:chgData name="George Lai" userId="ee6d6ee3-71f5-491d-b160-3faec63e1d3d" providerId="ADAL" clId="{A5F50182-AA93-48DC-A872-191B426F67A8}" dt="2025-11-12T05:17:21.694" v="73" actId="20577"/>
        <pc:sldMkLst>
          <pc:docMk/>
          <pc:sldMk cId="624853578" sldId="370"/>
        </pc:sldMkLst>
        <pc:spChg chg="mod">
          <ac:chgData name="George Lai" userId="ee6d6ee3-71f5-491d-b160-3faec63e1d3d" providerId="ADAL" clId="{A5F50182-AA93-48DC-A872-191B426F67A8}" dt="2025-11-12T05:17:21.694" v="73" actId="20577"/>
          <ac:spMkLst>
            <pc:docMk/>
            <pc:sldMk cId="624853578" sldId="370"/>
            <ac:spMk id="11" creationId="{F9A62803-6FFB-37F4-AD31-B709677D1B0A}"/>
          </ac:spMkLst>
        </pc:spChg>
      </pc:sldChg>
      <pc:sldChg chg="addSp delSp modSp mod">
        <pc:chgData name="George Lai" userId="ee6d6ee3-71f5-491d-b160-3faec63e1d3d" providerId="ADAL" clId="{A5F50182-AA93-48DC-A872-191B426F67A8}" dt="2025-11-12T05:29:07.190" v="192" actId="1076"/>
        <pc:sldMkLst>
          <pc:docMk/>
          <pc:sldMk cId="1613217633" sldId="374"/>
        </pc:sldMkLst>
        <pc:spChg chg="mod">
          <ac:chgData name="George Lai" userId="ee6d6ee3-71f5-491d-b160-3faec63e1d3d" providerId="ADAL" clId="{A5F50182-AA93-48DC-A872-191B426F67A8}" dt="2025-11-12T05:24:33.534" v="124" actId="1076"/>
          <ac:spMkLst>
            <pc:docMk/>
            <pc:sldMk cId="1613217633" sldId="374"/>
            <ac:spMk id="2" creationId="{4D6B9FB2-4250-FAE5-6942-4A4183BE8154}"/>
          </ac:spMkLst>
        </pc:spChg>
        <pc:spChg chg="del mod">
          <ac:chgData name="George Lai" userId="ee6d6ee3-71f5-491d-b160-3faec63e1d3d" providerId="ADAL" clId="{A5F50182-AA93-48DC-A872-191B426F67A8}" dt="2025-11-12T05:22:38.260" v="105" actId="21"/>
          <ac:spMkLst>
            <pc:docMk/>
            <pc:sldMk cId="1613217633" sldId="374"/>
            <ac:spMk id="11" creationId="{BE8C8822-88E1-B3B6-D3FC-FAF6FFAB6F12}"/>
          </ac:spMkLst>
        </pc:spChg>
        <pc:spChg chg="mod">
          <ac:chgData name="George Lai" userId="ee6d6ee3-71f5-491d-b160-3faec63e1d3d" providerId="ADAL" clId="{A5F50182-AA93-48DC-A872-191B426F67A8}" dt="2025-11-12T05:29:07.190" v="192" actId="1076"/>
          <ac:spMkLst>
            <pc:docMk/>
            <pc:sldMk cId="1613217633" sldId="374"/>
            <ac:spMk id="13" creationId="{075147FD-97C6-EB93-F527-F5EA4301ABA9}"/>
          </ac:spMkLst>
        </pc:spChg>
        <pc:spChg chg="mod">
          <ac:chgData name="George Lai" userId="ee6d6ee3-71f5-491d-b160-3faec63e1d3d" providerId="ADAL" clId="{A5F50182-AA93-48DC-A872-191B426F67A8}" dt="2025-11-12T05:28:57.332" v="190" actId="1076"/>
          <ac:spMkLst>
            <pc:docMk/>
            <pc:sldMk cId="1613217633" sldId="374"/>
            <ac:spMk id="15" creationId="{E59A3208-A4BB-80A7-FE5B-0301507D1981}"/>
          </ac:spMkLst>
        </pc:spChg>
        <pc:spChg chg="add mod">
          <ac:chgData name="George Lai" userId="ee6d6ee3-71f5-491d-b160-3faec63e1d3d" providerId="ADAL" clId="{A5F50182-AA93-48DC-A872-191B426F67A8}" dt="2025-11-12T05:29:01.991" v="191" actId="20577"/>
          <ac:spMkLst>
            <pc:docMk/>
            <pc:sldMk cId="1613217633" sldId="374"/>
            <ac:spMk id="16" creationId="{FBB955F2-EC26-075E-F985-606DCD227064}"/>
          </ac:spMkLst>
        </pc:spChg>
        <pc:spChg chg="add mod">
          <ac:chgData name="George Lai" userId="ee6d6ee3-71f5-491d-b160-3faec63e1d3d" providerId="ADAL" clId="{A5F50182-AA93-48DC-A872-191B426F67A8}" dt="2025-11-12T05:28:16.174" v="181" actId="6549"/>
          <ac:spMkLst>
            <pc:docMk/>
            <pc:sldMk cId="1613217633" sldId="374"/>
            <ac:spMk id="18" creationId="{01F505C7-307F-00FA-3EFF-6F777BDDBA0F}"/>
          </ac:spMkLst>
        </pc:spChg>
        <pc:picChg chg="add mod">
          <ac:chgData name="George Lai" userId="ee6d6ee3-71f5-491d-b160-3faec63e1d3d" providerId="ADAL" clId="{A5F50182-AA93-48DC-A872-191B426F67A8}" dt="2025-11-12T05:28:45.583" v="187" actId="1076"/>
          <ac:picMkLst>
            <pc:docMk/>
            <pc:sldMk cId="1613217633" sldId="374"/>
            <ac:picMk id="12" creationId="{CD2402D2-7718-3817-B2A5-95BE3391B6C0}"/>
          </ac:picMkLst>
        </pc:picChg>
        <pc:picChg chg="mod">
          <ac:chgData name="George Lai" userId="ee6d6ee3-71f5-491d-b160-3faec63e1d3d" providerId="ADAL" clId="{A5F50182-AA93-48DC-A872-191B426F67A8}" dt="2025-11-12T05:28:33.616" v="182" actId="1076"/>
          <ac:picMkLst>
            <pc:docMk/>
            <pc:sldMk cId="1613217633" sldId="374"/>
            <ac:picMk id="14" creationId="{D37C2515-91B6-1CF4-F88C-7A56C4C797FA}"/>
          </ac:picMkLst>
        </pc:picChg>
        <pc:picChg chg="add mod">
          <ac:chgData name="George Lai" userId="ee6d6ee3-71f5-491d-b160-3faec63e1d3d" providerId="ADAL" clId="{A5F50182-AA93-48DC-A872-191B426F67A8}" dt="2025-11-12T05:28:49.943" v="188" actId="1076"/>
          <ac:picMkLst>
            <pc:docMk/>
            <pc:sldMk cId="1613217633" sldId="374"/>
            <ac:picMk id="17" creationId="{1EC9D3EB-B277-D4D0-F51A-DABE9FC6C66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E3C1D9-C6F7-407B-9A4D-C6271A1E0275}" type="datetimeFigureOut">
              <a:rPr lang="en-IN" smtClean="0"/>
              <a:t>14-11-2025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F4024-A201-400D-B1E0-02802FC57008}" type="slidenum">
              <a:rPr lang="en-IN" smtClean="0"/>
              <a:t>‹#›</a:t>
            </a:fld>
            <a:endParaRPr lang="en-IN"/>
          </a:p>
        </p:txBody>
      </p:sp>
    </p:spTree>
    <p:extLst>
      <p:ext uri="{BB962C8B-B14F-4D97-AF65-F5344CB8AC3E}">
        <p14:creationId xmlns:p14="http://schemas.microsoft.com/office/powerpoint/2010/main" val="1664534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E1D7E53-3CDE-42E2-B552-54B20DB35927}" type="slidenum">
              <a:rPr lang="en-AU" smtClean="0"/>
              <a:t>3</a:t>
            </a:fld>
            <a:endParaRPr lang="en-AU"/>
          </a:p>
        </p:txBody>
      </p:sp>
    </p:spTree>
    <p:extLst>
      <p:ext uri="{BB962C8B-B14F-4D97-AF65-F5344CB8AC3E}">
        <p14:creationId xmlns:p14="http://schemas.microsoft.com/office/powerpoint/2010/main" val="2851299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E1D7E53-3CDE-42E2-B552-54B20DB35927}" type="slidenum">
              <a:rPr lang="en-AU" smtClean="0"/>
              <a:t>17</a:t>
            </a:fld>
            <a:endParaRPr lang="en-AU"/>
          </a:p>
        </p:txBody>
      </p:sp>
    </p:spTree>
    <p:extLst>
      <p:ext uri="{BB962C8B-B14F-4D97-AF65-F5344CB8AC3E}">
        <p14:creationId xmlns:p14="http://schemas.microsoft.com/office/powerpoint/2010/main" val="3863624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E1D7E53-3CDE-42E2-B552-54B20DB35927}" type="slidenum">
              <a:rPr lang="en-AU" smtClean="0"/>
              <a:t>29</a:t>
            </a:fld>
            <a:endParaRPr lang="en-AU"/>
          </a:p>
        </p:txBody>
      </p:sp>
    </p:spTree>
    <p:extLst>
      <p:ext uri="{BB962C8B-B14F-4D97-AF65-F5344CB8AC3E}">
        <p14:creationId xmlns:p14="http://schemas.microsoft.com/office/powerpoint/2010/main" val="2338326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E1D7E53-3CDE-42E2-B552-54B20DB35927}" type="slidenum">
              <a:rPr lang="en-AU" smtClean="0"/>
              <a:t>30</a:t>
            </a:fld>
            <a:endParaRPr lang="en-AU"/>
          </a:p>
        </p:txBody>
      </p:sp>
    </p:spTree>
    <p:extLst>
      <p:ext uri="{BB962C8B-B14F-4D97-AF65-F5344CB8AC3E}">
        <p14:creationId xmlns:p14="http://schemas.microsoft.com/office/powerpoint/2010/main" val="3741063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773EE3-184D-4E96-B9D2-693C913E6445}" type="datetime1">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A01C09-C24E-4790-B9B1-15D358ECC278}" type="datetime1">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7F3E9-5716-494C-B90F-76320337D280}" type="datetime1">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25753" y="1967864"/>
            <a:ext cx="12355855" cy="1429334"/>
          </a:xfrm>
          <a:prstGeom prst="rect">
            <a:avLst/>
          </a:prstGeom>
        </p:spPr>
        <p:txBody>
          <a:bodyPr wrap="square" lIns="0" tIns="0" rIns="0" bIns="0">
            <a:spAutoFit/>
          </a:bodyPr>
          <a:lstStyle>
            <a:lvl1pPr>
              <a:defRPr sz="5550" b="1" i="0">
                <a:solidFill>
                  <a:schemeClr val="bg1"/>
                </a:solidFill>
                <a:latin typeface="Bookman Old Style"/>
                <a:cs typeface="Bookman Old Style"/>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sz="26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38865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0703A7-5C87-4EAE-8270-8B021D1FBEE9}" type="datetime1">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507166-BC17-4DFD-A88D-9581F71A6E49}" type="datetime1">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9D002F-7086-4A73-AE23-DD3A5D2B81F3}" type="datetime1">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EE815C-3FEC-4478-B048-205425ECEB78}" type="datetime1">
              <a:rPr lang="en-US" smtClean="0"/>
              <a:t>11/14/2025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7BE45E-4A26-4ED0-84B8-D4A26D1E013C}" type="datetime1">
              <a:rPr lang="en-US" smtClean="0"/>
              <a:t>11/14/2025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3F1598-B876-426D-BE9C-7FD7D989932C}" type="datetime1">
              <a:rPr lang="en-US" smtClean="0"/>
              <a:t>11/14/2025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259377-CBE4-40F5-93D0-CCDF735CFEC5}" type="datetime1">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AF76B3-478B-4399-8723-DD6D4986C4AE}" type="datetime1">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3A32F-DD3B-4E85-9648-A3A8881E449C}" type="datetime1">
              <a:rPr lang="en-US" smtClean="0"/>
              <a:t>11/14/2025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hyperlink" Target="https://www.ubss.edu.au/registration-and-accreditation"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www.study.sydney/live/support-services" TargetMode="External"/><Relationship Id="rId4" Type="http://schemas.openxmlformats.org/officeDocument/2006/relationships/hyperlink" Target="https://www.ubss.edu.au/living-in-australia/"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studyaustralia.gov.au/en/plan-your-move/overseas-student-health-cover-oshc" TargetMode="External"/><Relationship Id="rId3" Type="http://schemas.openxmlformats.org/officeDocument/2006/relationships/image" Target="../media/image4.png"/><Relationship Id="rId7" Type="http://schemas.openxmlformats.org/officeDocument/2006/relationships/hyperlink" Target="https://www.healthdirect.gov.au/beach-safety"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covid19.swa.gov.au/covid-19-information-workplaces" TargetMode="External"/><Relationship Id="rId5" Type="http://schemas.openxmlformats.org/officeDocument/2006/relationships/hyperlink" Target="https://www.triplezero.gov.au/" TargetMode="External"/><Relationship Id="rId10" Type="http://schemas.openxmlformats.org/officeDocument/2006/relationships/image" Target="../media/image6.png"/><Relationship Id="rId4" Type="http://schemas.openxmlformats.org/officeDocument/2006/relationships/image" Target="../media/image19.png"/><Relationship Id="rId9" Type="http://schemas.openxmlformats.org/officeDocument/2006/relationships/hyperlink" Target="https://studymelbourne.vic.gov.au/living-here/help-in-tough-times/get-legal-advic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hyperlink" Target="https://liveinmelbourne.vic.gov.au/discover"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8" Type="http://schemas.openxmlformats.org/officeDocument/2006/relationships/hyperlink" Target="https://www.studyinaustralia.gov.au/english/live-in-australia/living-costs" TargetMode="External"/><Relationship Id="rId3" Type="http://schemas.openxmlformats.org/officeDocument/2006/relationships/image" Target="../media/image4.png"/><Relationship Id="rId7" Type="http://schemas.openxmlformats.org/officeDocument/2006/relationships/hyperlink" Target="https://liveinmelbourne.vic.gov.au/discover/things-to-do-in-melbourne"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hyperlink" Target="mailto:Wayne.smithson@ubss.edu.au" TargetMode="External"/><Relationship Id="rId3" Type="http://schemas.openxmlformats.org/officeDocument/2006/relationships/image" Target="../media/image1.jpeg"/><Relationship Id="rId7" Type="http://schemas.openxmlformats.org/officeDocument/2006/relationships/hyperlink" Target="mailto:Mack.Meshkati@ubss.edu.au" TargetMode="External"/><Relationship Id="rId12"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mailto:George.lai@ubss.edu.au" TargetMode="External"/><Relationship Id="rId11" Type="http://schemas.openxmlformats.org/officeDocument/2006/relationships/hyperlink" Target="mailto:Wayne.Smithson@ubss.edu.au" TargetMode="External"/><Relationship Id="rId5" Type="http://schemas.openxmlformats.org/officeDocument/2006/relationships/image" Target="../media/image6.png"/><Relationship Id="rId10" Type="http://schemas.openxmlformats.org/officeDocument/2006/relationships/image" Target="../media/image30.jpeg"/><Relationship Id="rId4" Type="http://schemas.openxmlformats.org/officeDocument/2006/relationships/image" Target="../media/image4.png"/><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hyperlink" Target="mailto:Dimuthu.Ekanayake@gca.edu.au" TargetMode="External"/><Relationship Id="rId3" Type="http://schemas.openxmlformats.org/officeDocument/2006/relationships/image" Target="../media/image4.png"/><Relationship Id="rId7" Type="http://schemas.openxmlformats.org/officeDocument/2006/relationships/hyperlink" Target="mailto:Muskanpreet.kaur@ubss.edu.au" TargetMode="External"/><Relationship Id="rId12"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hyperlink" Target="mailto:Narjess.abroun@ubss.edu.au" TargetMode="External"/><Relationship Id="rId5" Type="http://schemas.openxmlformats.org/officeDocument/2006/relationships/hyperlink" Target="mailto:Tom.Oconnor@ubss.edu.au" TargetMode="External"/><Relationship Id="rId10" Type="http://schemas.openxmlformats.org/officeDocument/2006/relationships/image" Target="../media/image34.jpeg"/><Relationship Id="rId4" Type="http://schemas.openxmlformats.org/officeDocument/2006/relationships/hyperlink" Target="mailto:Jaspreet.Kaur@ubss.edu.au" TargetMode="External"/><Relationship Id="rId9"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hyperlink" Target="mailto:George.Zhang@ubss.edu.au" TargetMode="External"/><Relationship Id="rId3" Type="http://schemas.openxmlformats.org/officeDocument/2006/relationships/image" Target="../media/image4.png"/><Relationship Id="rId7"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mailto:Gaurav.Gulati@ubss.edu.au" TargetMode="External"/><Relationship Id="rId5" Type="http://schemas.openxmlformats.org/officeDocument/2006/relationships/image" Target="../media/image37.png"/><Relationship Id="rId10" Type="http://schemas.openxmlformats.org/officeDocument/2006/relationships/hyperlink" Target="mailto:Barun.Ojha@ubss.edu.au" TargetMode="External"/><Relationship Id="rId4" Type="http://schemas.openxmlformats.org/officeDocument/2006/relationships/image" Target="../media/image6.png"/><Relationship Id="rId9"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s://www.ubss.edu.au/media/5147/ubss-support-for-students-policy-v1.pdf" TargetMode="Externa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1.jpe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hyperlink" Target="https://www.youtube.com/@MBATVAUS/videos"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ubss.edu.au/e-libraries/" TargetMode="External"/><Relationship Id="rId5" Type="http://schemas.openxmlformats.org/officeDocument/2006/relationships/hyperlink" Target="https://www.ubss.edu.au/student-central/" TargetMode="External"/><Relationship Id="rId4" Type="http://schemas.openxmlformats.org/officeDocument/2006/relationships/hyperlink" Target="https://www.ubss.edu.au/policies-and-procedur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play.google.com/store/apps/details?id=au.edu.gca.ubssmobile" TargetMode="External"/><Relationship Id="rId5" Type="http://schemas.openxmlformats.org/officeDocument/2006/relationships/hyperlink" Target="mailto:Wayne.smithson@ubss.edu.au" TargetMode="External"/><Relationship Id="rId4" Type="http://schemas.openxmlformats.org/officeDocument/2006/relationships/hyperlink" Target="mailto:studentservices@gca.edu.a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s://www.ubss.edu.au/policies-and-procedures/" TargetMode="Externa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hyperlink" Target="https://www.ubss.edu.au/policies-and-procedures/" TargetMode="External"/><Relationship Id="rId3" Type="http://schemas.openxmlformats.org/officeDocument/2006/relationships/image" Target="../media/image1.jpeg"/><Relationship Id="rId7" Type="http://schemas.openxmlformats.org/officeDocument/2006/relationships/hyperlink" Target="https://www.ubss.edu.au/orientation/?tab=Orientation%20Information"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ubss.edu.au/wellness/?tab=Wellness" TargetMode="External"/><Relationship Id="rId5" Type="http://schemas.openxmlformats.org/officeDocument/2006/relationships/image" Target="../media/image6.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hyperlink" Target="https://studymelbourne.vic.gov.au/living-here/help-in-tough-times" TargetMode="External"/><Relationship Id="rId3" Type="http://schemas.openxmlformats.org/officeDocument/2006/relationships/image" Target="../media/image4.png"/><Relationship Id="rId7" Type="http://schemas.openxmlformats.org/officeDocument/2006/relationships/hyperlink" Target="https://www.education.gov.au/international-education/support-international-students"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studymelbourne.vic.gov.au/study-melbourne-hub" TargetMode="External"/><Relationship Id="rId5" Type="http://schemas.openxmlformats.org/officeDocument/2006/relationships/hyperlink" Target="https://www2.education.vic.gov.au/pal/student-support-services/resources" TargetMode="External"/><Relationship Id="rId4" Type="http://schemas.openxmlformats.org/officeDocument/2006/relationships/image" Target="../media/image6.png"/><Relationship Id="rId9" Type="http://schemas.openxmlformats.org/officeDocument/2006/relationships/hyperlink" Target="https://www.education.gov.au/international-education/financial-assistance-international-student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mailto:studentID@studentmail.gca.edu.au" TargetMode="Externa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png"/><Relationship Id="rId4" Type="http://schemas.openxmlformats.org/officeDocument/2006/relationships/hyperlink" Target="https://www.ubss.edu.au/policies-and-procedure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nso.gov.au/" TargetMode="External"/><Relationship Id="rId5" Type="http://schemas.openxmlformats.org/officeDocument/2006/relationships/hyperlink" Target="https://www.ombudsman.vic.gov.au/" TargetMode="External"/><Relationship Id="rId4" Type="http://schemas.openxmlformats.org/officeDocument/2006/relationships/hyperlink" Target="https://www.ombudsman.gov.au/complaint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8" Type="http://schemas.openxmlformats.org/officeDocument/2006/relationships/hyperlink" Target="mailto:Madilina.Tresca@ubss.edu.au" TargetMode="External"/><Relationship Id="rId3" Type="http://schemas.openxmlformats.org/officeDocument/2006/relationships/image" Target="../media/image4.png"/><Relationship Id="rId7" Type="http://schemas.openxmlformats.org/officeDocument/2006/relationships/hyperlink" Target="https://www.ubss.edu.au/policies-and-procedures/?tab=Policies%20and%20Procedures"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ubss.edu.au/policies-and-procedures/" TargetMode="External"/><Relationship Id="rId5" Type="http://schemas.openxmlformats.org/officeDocument/2006/relationships/hyperlink" Target="https://www.ubss.edu.au/academic-calendar/" TargetMode="External"/><Relationship Id="rId4" Type="http://schemas.openxmlformats.org/officeDocument/2006/relationships/image" Target="../media/image58.png"/><Relationship Id="rId9"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s://www.ubss.edu.au/tuition-protection-service/" TargetMode="External"/><Relationship Id="rId4" Type="http://schemas.openxmlformats.org/officeDocument/2006/relationships/hyperlink" Target="https://www.gca.edu.au/Uploads/files/GCA%20Refund%20Policy%20v12%202019.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0.jpeg"/><Relationship Id="rId4" Type="http://schemas.openxmlformats.org/officeDocument/2006/relationships/image" Target="../media/image59.jpe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s://www.melbourne.vic.gov.au/sitecollectiondocuments/melbourne_city_map.pdf" TargetMode="External"/><Relationship Id="rId4" Type="http://schemas.openxmlformats.org/officeDocument/2006/relationships/hyperlink" Target="https://insiderguides.com.au/finding-faith-in-melbourne/"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6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hyperlink" Target="https://www.ubss.edu.au/policies-and-procedures/" TargetMode="External"/><Relationship Id="rId3" Type="http://schemas.openxmlformats.org/officeDocument/2006/relationships/image" Target="../media/image4.png"/><Relationship Id="rId7" Type="http://schemas.openxmlformats.org/officeDocument/2006/relationships/hyperlink" Target="mailto:Wayne.smithson@ubss.edu.au"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mailto:Mack.Meshkati@ubss.edu.au" TargetMode="External"/><Relationship Id="rId5" Type="http://schemas.openxmlformats.org/officeDocument/2006/relationships/hyperlink" Target="mailto:George.Lai@ubss.edu.au" TargetMode="Externa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s://oshcaustralia.com.au/en" TargetMode="Externa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s://www.ubss.edu.au/about-us/?tab=Governa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0" y="13923"/>
            <a:ext cx="18288000" cy="10955236"/>
          </a:xfrm>
          <a:custGeom>
            <a:avLst/>
            <a:gdLst/>
            <a:ahLst/>
            <a:cxnLst/>
            <a:rect l="l" t="t" r="r" b="b"/>
            <a:pathLst>
              <a:path w="18288000" h="10955236">
                <a:moveTo>
                  <a:pt x="0" y="0"/>
                </a:moveTo>
                <a:lnTo>
                  <a:pt x="18288000" y="0"/>
                </a:lnTo>
                <a:lnTo>
                  <a:pt x="18288000" y="10955236"/>
                </a:lnTo>
                <a:lnTo>
                  <a:pt x="0" y="10955236"/>
                </a:lnTo>
                <a:lnTo>
                  <a:pt x="0" y="0"/>
                </a:lnTo>
                <a:close/>
              </a:path>
            </a:pathLst>
          </a:custGeom>
          <a:blipFill>
            <a:blip r:embed="rId3">
              <a:alphaModFix amt="8999"/>
            </a:blip>
            <a:stretch>
              <a:fillRect/>
            </a:stretch>
          </a:blipFill>
        </p:spPr>
        <p:txBody>
          <a:bodyPr/>
          <a:lstStyle/>
          <a:p>
            <a:endParaRPr lang="en-IN"/>
          </a:p>
        </p:txBody>
      </p:sp>
      <p:sp>
        <p:nvSpPr>
          <p:cNvPr id="4" name="Freeform 4"/>
          <p:cNvSpPr/>
          <p:nvPr/>
        </p:nvSpPr>
        <p:spPr>
          <a:xfrm flipH="1">
            <a:off x="1143000" y="1841685"/>
            <a:ext cx="12948450" cy="7618265"/>
          </a:xfrm>
          <a:custGeom>
            <a:avLst/>
            <a:gdLst/>
            <a:ahLst/>
            <a:cxnLst/>
            <a:rect l="l" t="t" r="r" b="b"/>
            <a:pathLst>
              <a:path w="12948450" h="7618265">
                <a:moveTo>
                  <a:pt x="12948450" y="0"/>
                </a:moveTo>
                <a:lnTo>
                  <a:pt x="0" y="0"/>
                </a:lnTo>
                <a:lnTo>
                  <a:pt x="0" y="7618265"/>
                </a:lnTo>
                <a:lnTo>
                  <a:pt x="12948450" y="7618265"/>
                </a:lnTo>
                <a:lnTo>
                  <a:pt x="12948450" y="0"/>
                </a:lnTo>
                <a:close/>
              </a:path>
            </a:pathLst>
          </a:custGeom>
          <a:blipFill>
            <a:blip r:embed="rId4"/>
            <a:stretch>
              <a:fillRect/>
            </a:stretch>
          </a:blipFill>
        </p:spPr>
        <p:txBody>
          <a:bodyPr/>
          <a:lstStyle/>
          <a:p>
            <a:endParaRPr lang="en-IN"/>
          </a:p>
        </p:txBody>
      </p:sp>
      <p:grpSp>
        <p:nvGrpSpPr>
          <p:cNvPr id="5" name="Group 5"/>
          <p:cNvGrpSpPr/>
          <p:nvPr/>
        </p:nvGrpSpPr>
        <p:grpSpPr>
          <a:xfrm>
            <a:off x="1548744" y="2036720"/>
            <a:ext cx="15190512" cy="7008034"/>
            <a:chOff x="0" y="0"/>
            <a:chExt cx="4000793" cy="1845737"/>
          </a:xfrm>
        </p:grpSpPr>
        <p:sp>
          <p:nvSpPr>
            <p:cNvPr id="6" name="Freeform 6"/>
            <p:cNvSpPr/>
            <p:nvPr/>
          </p:nvSpPr>
          <p:spPr>
            <a:xfrm>
              <a:off x="0" y="0"/>
              <a:ext cx="4000793" cy="1845737"/>
            </a:xfrm>
            <a:custGeom>
              <a:avLst/>
              <a:gdLst/>
              <a:ahLst/>
              <a:cxnLst/>
              <a:rect l="l" t="t" r="r" b="b"/>
              <a:pathLst>
                <a:path w="4000793" h="1845737">
                  <a:moveTo>
                    <a:pt x="0" y="0"/>
                  </a:moveTo>
                  <a:lnTo>
                    <a:pt x="4000793" y="0"/>
                  </a:lnTo>
                  <a:lnTo>
                    <a:pt x="4000793" y="1845737"/>
                  </a:lnTo>
                  <a:lnTo>
                    <a:pt x="0" y="1845737"/>
                  </a:lnTo>
                  <a:close/>
                </a:path>
              </a:pathLst>
            </a:custGeom>
            <a:solidFill>
              <a:srgbClr val="CC0922"/>
            </a:solidFill>
          </p:spPr>
          <p:txBody>
            <a:bodyPr/>
            <a:lstStyle/>
            <a:p>
              <a:endParaRPr lang="en-IN"/>
            </a:p>
          </p:txBody>
        </p:sp>
        <p:sp>
          <p:nvSpPr>
            <p:cNvPr id="7" name="TextBox 7"/>
            <p:cNvSpPr txBox="1"/>
            <p:nvPr/>
          </p:nvSpPr>
          <p:spPr>
            <a:xfrm>
              <a:off x="0" y="-38100"/>
              <a:ext cx="4000793" cy="188383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7450110" y="8321608"/>
            <a:ext cx="1561393" cy="1561393"/>
          </a:xfrm>
          <a:custGeom>
            <a:avLst/>
            <a:gdLst/>
            <a:ahLst/>
            <a:cxnLst/>
            <a:rect l="l" t="t" r="r" b="b"/>
            <a:pathLst>
              <a:path w="1561393" h="1561393">
                <a:moveTo>
                  <a:pt x="0" y="0"/>
                </a:moveTo>
                <a:lnTo>
                  <a:pt x="1561394" y="0"/>
                </a:lnTo>
                <a:lnTo>
                  <a:pt x="1561394" y="1561393"/>
                </a:lnTo>
                <a:lnTo>
                  <a:pt x="0" y="1561393"/>
                </a:lnTo>
                <a:lnTo>
                  <a:pt x="0" y="0"/>
                </a:lnTo>
                <a:close/>
              </a:path>
            </a:pathLst>
          </a:custGeom>
          <a:blipFill>
            <a:blip r:embed="rId5"/>
            <a:stretch>
              <a:fillRect/>
            </a:stretch>
          </a:blipFill>
        </p:spPr>
        <p:txBody>
          <a:bodyPr/>
          <a:lstStyle/>
          <a:p>
            <a:endParaRPr lang="en-IN"/>
          </a:p>
        </p:txBody>
      </p:sp>
      <p:sp>
        <p:nvSpPr>
          <p:cNvPr id="9" name="Freeform 9"/>
          <p:cNvSpPr/>
          <p:nvPr/>
        </p:nvSpPr>
        <p:spPr>
          <a:xfrm>
            <a:off x="1151464" y="5253538"/>
            <a:ext cx="794560" cy="794560"/>
          </a:xfrm>
          <a:custGeom>
            <a:avLst/>
            <a:gdLst/>
            <a:ahLst/>
            <a:cxnLst/>
            <a:rect l="l" t="t" r="r" b="b"/>
            <a:pathLst>
              <a:path w="794560" h="794560">
                <a:moveTo>
                  <a:pt x="0" y="0"/>
                </a:moveTo>
                <a:lnTo>
                  <a:pt x="794560" y="0"/>
                </a:lnTo>
                <a:lnTo>
                  <a:pt x="794560" y="794560"/>
                </a:lnTo>
                <a:lnTo>
                  <a:pt x="0" y="794560"/>
                </a:lnTo>
                <a:lnTo>
                  <a:pt x="0" y="0"/>
                </a:lnTo>
                <a:close/>
              </a:path>
            </a:pathLst>
          </a:custGeom>
          <a:blipFill>
            <a:blip r:embed="rId5"/>
            <a:stretch>
              <a:fillRect/>
            </a:stretch>
          </a:blipFill>
        </p:spPr>
        <p:txBody>
          <a:bodyPr/>
          <a:lstStyle/>
          <a:p>
            <a:endParaRPr lang="en-IN"/>
          </a:p>
        </p:txBody>
      </p:sp>
      <p:sp>
        <p:nvSpPr>
          <p:cNvPr id="10" name="Freeform 10"/>
          <p:cNvSpPr/>
          <p:nvPr/>
        </p:nvSpPr>
        <p:spPr>
          <a:xfrm>
            <a:off x="17099127" y="-563396"/>
            <a:ext cx="1753449" cy="1753449"/>
          </a:xfrm>
          <a:custGeom>
            <a:avLst/>
            <a:gdLst/>
            <a:ahLst/>
            <a:cxnLst/>
            <a:rect l="l" t="t" r="r" b="b"/>
            <a:pathLst>
              <a:path w="1753449" h="1753449">
                <a:moveTo>
                  <a:pt x="0" y="0"/>
                </a:moveTo>
                <a:lnTo>
                  <a:pt x="1753450" y="0"/>
                </a:lnTo>
                <a:lnTo>
                  <a:pt x="1753450" y="1753450"/>
                </a:lnTo>
                <a:lnTo>
                  <a:pt x="0" y="1753450"/>
                </a:lnTo>
                <a:lnTo>
                  <a:pt x="0" y="0"/>
                </a:lnTo>
                <a:close/>
              </a:path>
            </a:pathLst>
          </a:custGeom>
          <a:blipFill>
            <a:blip r:embed="rId5"/>
            <a:stretch>
              <a:fillRect/>
            </a:stretch>
          </a:blipFill>
        </p:spPr>
        <p:txBody>
          <a:bodyPr/>
          <a:lstStyle/>
          <a:p>
            <a:endParaRPr lang="en-IN"/>
          </a:p>
        </p:txBody>
      </p:sp>
      <p:sp>
        <p:nvSpPr>
          <p:cNvPr id="11" name="Freeform 11"/>
          <p:cNvSpPr/>
          <p:nvPr/>
        </p:nvSpPr>
        <p:spPr>
          <a:xfrm>
            <a:off x="10273849" y="718552"/>
            <a:ext cx="6825278" cy="10074211"/>
          </a:xfrm>
          <a:custGeom>
            <a:avLst/>
            <a:gdLst/>
            <a:ahLst/>
            <a:cxnLst/>
            <a:rect l="l" t="t" r="r" b="b"/>
            <a:pathLst>
              <a:path w="6825278" h="10074211">
                <a:moveTo>
                  <a:pt x="0" y="0"/>
                </a:moveTo>
                <a:lnTo>
                  <a:pt x="6825278" y="0"/>
                </a:lnTo>
                <a:lnTo>
                  <a:pt x="6825278" y="10074212"/>
                </a:lnTo>
                <a:lnTo>
                  <a:pt x="0" y="10074212"/>
                </a:lnTo>
                <a:lnTo>
                  <a:pt x="0" y="0"/>
                </a:lnTo>
                <a:close/>
              </a:path>
            </a:pathLst>
          </a:custGeom>
          <a:blipFill>
            <a:blip r:embed="rId6"/>
            <a:stretch>
              <a:fillRect/>
            </a:stretch>
          </a:blipFill>
        </p:spPr>
        <p:txBody>
          <a:bodyPr/>
          <a:lstStyle/>
          <a:p>
            <a:endParaRPr lang="en-IN"/>
          </a:p>
        </p:txBody>
      </p:sp>
      <p:sp>
        <p:nvSpPr>
          <p:cNvPr id="12" name="TextBox 12"/>
          <p:cNvSpPr txBox="1"/>
          <p:nvPr/>
        </p:nvSpPr>
        <p:spPr>
          <a:xfrm>
            <a:off x="2862713" y="2513052"/>
            <a:ext cx="8368427" cy="2419533"/>
          </a:xfrm>
          <a:prstGeom prst="rect">
            <a:avLst/>
          </a:prstGeom>
        </p:spPr>
        <p:txBody>
          <a:bodyPr lIns="0" tIns="0" rIns="0" bIns="0" rtlCol="0" anchor="t">
            <a:spAutoFit/>
          </a:bodyPr>
          <a:lstStyle/>
          <a:p>
            <a:pPr algn="ctr">
              <a:lnSpc>
                <a:spcPts val="9462"/>
              </a:lnSpc>
            </a:pPr>
            <a:r>
              <a:rPr lang="en-US" sz="8373" dirty="0">
                <a:solidFill>
                  <a:srgbClr val="FFFFFF"/>
                </a:solidFill>
                <a:latin typeface="Arial" panose="020B0604020202020204" pitchFamily="34" charset="0"/>
                <a:ea typeface="Droid Serif Bold"/>
                <a:cs typeface="Arial" panose="020B0604020202020204" pitchFamily="34" charset="0"/>
                <a:sym typeface="Droid Serif Bold"/>
              </a:rPr>
              <a:t>STUDENT ORIENTATION</a:t>
            </a:r>
          </a:p>
        </p:txBody>
      </p:sp>
      <p:sp>
        <p:nvSpPr>
          <p:cNvPr id="13" name="TextBox 13"/>
          <p:cNvSpPr txBox="1"/>
          <p:nvPr/>
        </p:nvSpPr>
        <p:spPr>
          <a:xfrm>
            <a:off x="3586611" y="5953151"/>
            <a:ext cx="5862114" cy="679673"/>
          </a:xfrm>
          <a:prstGeom prst="rect">
            <a:avLst/>
          </a:prstGeom>
        </p:spPr>
        <p:txBody>
          <a:bodyPr lIns="0" tIns="0" rIns="0" bIns="0" rtlCol="0" anchor="t">
            <a:spAutoFit/>
          </a:bodyPr>
          <a:lstStyle/>
          <a:p>
            <a:pPr algn="ctr">
              <a:lnSpc>
                <a:spcPts val="5276"/>
              </a:lnSpc>
            </a:pPr>
            <a:r>
              <a:rPr lang="en-US" sz="4510" spc="-90" dirty="0">
                <a:solidFill>
                  <a:srgbClr val="FFFFFF"/>
                </a:solidFill>
                <a:latin typeface="Arial" panose="020B0604020202020204" pitchFamily="34" charset="0"/>
                <a:ea typeface="Open Sauce"/>
                <a:cs typeface="Arial" panose="020B0604020202020204" pitchFamily="34" charset="0"/>
                <a:sym typeface="Open Sauce"/>
              </a:rPr>
              <a:t>Trimester 4, 2025</a:t>
            </a:r>
          </a:p>
        </p:txBody>
      </p:sp>
      <p:sp>
        <p:nvSpPr>
          <p:cNvPr id="14" name="TextBox 14"/>
          <p:cNvSpPr txBox="1"/>
          <p:nvPr/>
        </p:nvSpPr>
        <p:spPr>
          <a:xfrm>
            <a:off x="3154803" y="7056232"/>
            <a:ext cx="7105107" cy="943651"/>
          </a:xfrm>
          <a:prstGeom prst="rect">
            <a:avLst/>
          </a:prstGeom>
        </p:spPr>
        <p:txBody>
          <a:bodyPr lIns="0" tIns="0" rIns="0" bIns="0" rtlCol="0" anchor="t">
            <a:spAutoFit/>
          </a:bodyPr>
          <a:lstStyle/>
          <a:p>
            <a:pPr algn="ctr">
              <a:lnSpc>
                <a:spcPts val="3731"/>
              </a:lnSpc>
            </a:pPr>
            <a:r>
              <a:rPr lang="en-US" sz="3188" spc="-63" dirty="0">
                <a:solidFill>
                  <a:srgbClr val="FFFFFF"/>
                </a:solidFill>
                <a:latin typeface="Arial" panose="020B0604020202020204" pitchFamily="34" charset="0"/>
                <a:ea typeface="Open Sauce Bold Italics"/>
                <a:cs typeface="Arial" panose="020B0604020202020204" pitchFamily="34" charset="0"/>
                <a:sym typeface="Open Sauce Bold Italics"/>
              </a:rPr>
              <a:t>A very warm welcome to our New Students from the UBSS Staff.</a:t>
            </a:r>
          </a:p>
        </p:txBody>
      </p:sp>
      <p:sp>
        <p:nvSpPr>
          <p:cNvPr id="15" name="Freeform 15"/>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7"/>
            <a:stretch>
              <a:fillRect t="-2846" b="-1156"/>
            </a:stretch>
          </a:blipFill>
        </p:spPr>
        <p:txBody>
          <a:bodyPr/>
          <a:lstStyle/>
          <a:p>
            <a:endParaRPr lang="en-IN"/>
          </a:p>
        </p:txBody>
      </p:sp>
      <p:sp>
        <p:nvSpPr>
          <p:cNvPr id="16" name="TextBox 15">
            <a:extLst>
              <a:ext uri="{FF2B5EF4-FFF2-40B4-BE49-F238E27FC236}">
                <a16:creationId xmlns:a16="http://schemas.microsoft.com/office/drawing/2014/main" id="{481C2376-0D6D-E08B-2DB8-731963085CFD}"/>
              </a:ext>
            </a:extLst>
          </p:cNvPr>
          <p:cNvSpPr txBox="1"/>
          <p:nvPr/>
        </p:nvSpPr>
        <p:spPr>
          <a:xfrm>
            <a:off x="3944258" y="5096328"/>
            <a:ext cx="66474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solidFill>
                  <a:srgbClr val="FFFFFF"/>
                </a:solidFill>
                <a:latin typeface="Arial" panose="020B0604020202020204" pitchFamily="34" charset="0"/>
                <a:cs typeface="Arial" panose="020B0604020202020204" pitchFamily="34" charset="0"/>
              </a:rPr>
              <a:t>MELBOURNE CBD CAMPUS</a:t>
            </a:r>
            <a:r>
              <a:rPr lang="en-US" sz="360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7" name="Slide Number Placeholder 16">
            <a:extLst>
              <a:ext uri="{FF2B5EF4-FFF2-40B4-BE49-F238E27FC236}">
                <a16:creationId xmlns:a16="http://schemas.microsoft.com/office/drawing/2014/main" id="{970B6387-9E7A-4C3F-8EDA-01F72CB05646}"/>
              </a:ext>
            </a:extLst>
          </p:cNvPr>
          <p:cNvSpPr>
            <a:spLocks noGrp="1"/>
          </p:cNvSpPr>
          <p:nvPr>
            <p:ph type="sldNum" sz="quarter" idx="12"/>
          </p:nvPr>
        </p:nvSpPr>
        <p:spPr/>
        <p:txBody>
          <a:bodyPr/>
          <a:lstStyle/>
          <a:p>
            <a:fld id="{B6F15528-21DE-4FAA-801E-634DDDAF4B2B}"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dirty="0">
              <a:latin typeface="Arial" panose="020B0604020202020204" pitchFamily="34" charset="0"/>
              <a:cs typeface="Arial" panose="020B0604020202020204" pitchFamily="34" charset="0"/>
            </a:endParaRPr>
          </a:p>
        </p:txBody>
      </p:sp>
      <p:sp>
        <p:nvSpPr>
          <p:cNvPr id="3" name="Freeform 3"/>
          <p:cNvSpPr/>
          <p:nvPr/>
        </p:nvSpPr>
        <p:spPr>
          <a:xfrm>
            <a:off x="17429862" y="9572378"/>
            <a:ext cx="1165979" cy="1165979"/>
          </a:xfrm>
          <a:custGeom>
            <a:avLst/>
            <a:gdLst/>
            <a:ahLst/>
            <a:cxnLst/>
            <a:rect l="l" t="t" r="r" b="b"/>
            <a:pathLst>
              <a:path w="1165979" h="1165979">
                <a:moveTo>
                  <a:pt x="0" y="0"/>
                </a:moveTo>
                <a:lnTo>
                  <a:pt x="1165979" y="0"/>
                </a:lnTo>
                <a:lnTo>
                  <a:pt x="1165979" y="1165979"/>
                </a:lnTo>
                <a:lnTo>
                  <a:pt x="0" y="1165979"/>
                </a:lnTo>
                <a:lnTo>
                  <a:pt x="0" y="0"/>
                </a:lnTo>
                <a:close/>
              </a:path>
            </a:pathLst>
          </a:custGeom>
          <a:blipFill>
            <a:blip r:embed="rId3"/>
            <a:stretch>
              <a:fillRect/>
            </a:stretch>
          </a:blipFill>
        </p:spPr>
        <p:txBody>
          <a:bodyPr/>
          <a:lstStyle/>
          <a:p>
            <a:endParaRPr lang="en-IN"/>
          </a:p>
        </p:txBody>
      </p:sp>
      <p:sp>
        <p:nvSpPr>
          <p:cNvPr id="4" name="Freeform 4"/>
          <p:cNvSpPr/>
          <p:nvPr/>
        </p:nvSpPr>
        <p:spPr>
          <a:xfrm>
            <a:off x="14672641" y="877858"/>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011232" y="140340"/>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304800" y="2071364"/>
            <a:ext cx="9674158" cy="877908"/>
            <a:chOff x="0" y="0"/>
            <a:chExt cx="5922038" cy="537411"/>
          </a:xfrm>
        </p:grpSpPr>
        <p:sp>
          <p:nvSpPr>
            <p:cNvPr id="7" name="Freeform 7"/>
            <p:cNvSpPr/>
            <p:nvPr/>
          </p:nvSpPr>
          <p:spPr>
            <a:xfrm>
              <a:off x="0" y="0"/>
              <a:ext cx="5922038" cy="537411"/>
            </a:xfrm>
            <a:custGeom>
              <a:avLst/>
              <a:gdLst/>
              <a:ahLst/>
              <a:cxnLst/>
              <a:rect l="l" t="t" r="r" b="b"/>
              <a:pathLst>
                <a:path w="5922038" h="537411">
                  <a:moveTo>
                    <a:pt x="203200" y="0"/>
                  </a:moveTo>
                  <a:lnTo>
                    <a:pt x="5718838" y="0"/>
                  </a:lnTo>
                  <a:lnTo>
                    <a:pt x="5922038" y="537411"/>
                  </a:lnTo>
                  <a:lnTo>
                    <a:pt x="0" y="537411"/>
                  </a:lnTo>
                  <a:lnTo>
                    <a:pt x="203200" y="0"/>
                  </a:lnTo>
                  <a:close/>
                </a:path>
              </a:pathLst>
            </a:custGeom>
            <a:solidFill>
              <a:srgbClr val="D70424"/>
            </a:solidFill>
          </p:spPr>
          <p:txBody>
            <a:bodyPr/>
            <a:lstStyle/>
            <a:p>
              <a:endParaRPr lang="en-IN"/>
            </a:p>
          </p:txBody>
        </p:sp>
        <p:sp>
          <p:nvSpPr>
            <p:cNvPr id="8" name="TextBox 8"/>
            <p:cNvSpPr txBox="1"/>
            <p:nvPr/>
          </p:nvSpPr>
          <p:spPr>
            <a:xfrm>
              <a:off x="127000" y="19050"/>
              <a:ext cx="5668038" cy="518361"/>
            </a:xfrm>
            <a:prstGeom prst="rect">
              <a:avLst/>
            </a:prstGeom>
          </p:spPr>
          <p:txBody>
            <a:bodyPr lIns="50800" tIns="50800" rIns="50800" bIns="50800" rtlCol="0" anchor="ctr"/>
            <a:lstStyle/>
            <a:p>
              <a:pPr algn="ctr">
                <a:lnSpc>
                  <a:spcPts val="2574"/>
                </a:lnSpc>
              </a:pPr>
              <a:endParaRPr/>
            </a:p>
          </p:txBody>
        </p:sp>
      </p:grpSp>
      <p:sp>
        <p:nvSpPr>
          <p:cNvPr id="9" name="Freeform 9"/>
          <p:cNvSpPr/>
          <p:nvPr/>
        </p:nvSpPr>
        <p:spPr>
          <a:xfrm>
            <a:off x="13959328" y="2392149"/>
            <a:ext cx="3261872" cy="2522708"/>
          </a:xfrm>
          <a:custGeom>
            <a:avLst/>
            <a:gdLst/>
            <a:ahLst/>
            <a:cxnLst/>
            <a:rect l="l" t="t" r="r" b="b"/>
            <a:pathLst>
              <a:path w="3261872" h="2522708">
                <a:moveTo>
                  <a:pt x="0" y="0"/>
                </a:moveTo>
                <a:lnTo>
                  <a:pt x="3261872" y="0"/>
                </a:lnTo>
                <a:lnTo>
                  <a:pt x="3261872" y="2522708"/>
                </a:lnTo>
                <a:lnTo>
                  <a:pt x="0" y="2522708"/>
                </a:lnTo>
                <a:lnTo>
                  <a:pt x="0" y="0"/>
                </a:lnTo>
                <a:close/>
              </a:path>
            </a:pathLst>
          </a:custGeom>
          <a:blipFill>
            <a:blip r:embed="rId4"/>
            <a:stretch>
              <a:fillRect t="-16724" b="-21282"/>
            </a:stretch>
          </a:blipFill>
        </p:spPr>
        <p:txBody>
          <a:bodyPr/>
          <a:lstStyle/>
          <a:p>
            <a:endParaRPr lang="en-IN"/>
          </a:p>
        </p:txBody>
      </p:sp>
      <p:sp>
        <p:nvSpPr>
          <p:cNvPr id="10" name="Freeform 10"/>
          <p:cNvSpPr/>
          <p:nvPr/>
        </p:nvSpPr>
        <p:spPr>
          <a:xfrm>
            <a:off x="14095314" y="5105400"/>
            <a:ext cx="2989900" cy="2399457"/>
          </a:xfrm>
          <a:custGeom>
            <a:avLst/>
            <a:gdLst/>
            <a:ahLst/>
            <a:cxnLst/>
            <a:rect l="l" t="t" r="r" b="b"/>
            <a:pathLst>
              <a:path w="2989900" h="2399457">
                <a:moveTo>
                  <a:pt x="0" y="0"/>
                </a:moveTo>
                <a:lnTo>
                  <a:pt x="2989900" y="0"/>
                </a:lnTo>
                <a:lnTo>
                  <a:pt x="2989900" y="2399457"/>
                </a:lnTo>
                <a:lnTo>
                  <a:pt x="0" y="2399457"/>
                </a:lnTo>
                <a:lnTo>
                  <a:pt x="0" y="0"/>
                </a:lnTo>
                <a:close/>
              </a:path>
            </a:pathLst>
          </a:custGeom>
          <a:blipFill>
            <a:blip r:embed="rId5"/>
            <a:stretch>
              <a:fillRect/>
            </a:stretch>
          </a:blipFill>
        </p:spPr>
        <p:txBody>
          <a:bodyPr/>
          <a:lstStyle/>
          <a:p>
            <a:endParaRPr lang="en-IN"/>
          </a:p>
        </p:txBody>
      </p:sp>
      <p:sp>
        <p:nvSpPr>
          <p:cNvPr id="11" name="Freeform 11"/>
          <p:cNvSpPr/>
          <p:nvPr/>
        </p:nvSpPr>
        <p:spPr>
          <a:xfrm>
            <a:off x="14073164" y="7729315"/>
            <a:ext cx="3012050" cy="2127559"/>
          </a:xfrm>
          <a:custGeom>
            <a:avLst/>
            <a:gdLst/>
            <a:ahLst/>
            <a:cxnLst/>
            <a:rect l="l" t="t" r="r" b="b"/>
            <a:pathLst>
              <a:path w="3012050" h="2127559">
                <a:moveTo>
                  <a:pt x="0" y="0"/>
                </a:moveTo>
                <a:lnTo>
                  <a:pt x="3012050" y="0"/>
                </a:lnTo>
                <a:lnTo>
                  <a:pt x="3012050" y="2127559"/>
                </a:lnTo>
                <a:lnTo>
                  <a:pt x="0" y="2127559"/>
                </a:lnTo>
                <a:lnTo>
                  <a:pt x="0" y="0"/>
                </a:lnTo>
                <a:close/>
              </a:path>
            </a:pathLst>
          </a:custGeom>
          <a:blipFill>
            <a:blip r:embed="rId6"/>
            <a:stretch>
              <a:fillRect/>
            </a:stretch>
          </a:blipFill>
        </p:spPr>
        <p:txBody>
          <a:bodyPr/>
          <a:lstStyle/>
          <a:p>
            <a:endParaRPr lang="en-IN"/>
          </a:p>
        </p:txBody>
      </p:sp>
      <p:sp>
        <p:nvSpPr>
          <p:cNvPr id="12" name="TextBox 12"/>
          <p:cNvSpPr txBox="1"/>
          <p:nvPr/>
        </p:nvSpPr>
        <p:spPr>
          <a:xfrm>
            <a:off x="1047314" y="2021198"/>
            <a:ext cx="6659814" cy="912356"/>
          </a:xfrm>
          <a:prstGeom prst="rect">
            <a:avLst/>
          </a:prstGeom>
        </p:spPr>
        <p:txBody>
          <a:bodyPr lIns="0" tIns="0" rIns="0" bIns="0" rtlCol="0" anchor="t">
            <a:spAutoFit/>
          </a:bodyPr>
          <a:lstStyle/>
          <a:p>
            <a:pPr algn="l">
              <a:lnSpc>
                <a:spcPts val="7362"/>
              </a:lnSpc>
              <a:spcBef>
                <a:spcPct val="0"/>
              </a:spcBef>
            </a:pPr>
            <a:r>
              <a:rPr lang="en-US" sz="5258" dirty="0">
                <a:solidFill>
                  <a:srgbClr val="FFFFFF"/>
                </a:solidFill>
                <a:latin typeface="Droid Serif Bold"/>
                <a:ea typeface="Droid Serif Bold"/>
                <a:cs typeface="Droid Serif Bold"/>
                <a:sym typeface="Droid Serif Bold"/>
              </a:rPr>
              <a:t>UBSS Registration</a:t>
            </a:r>
          </a:p>
        </p:txBody>
      </p:sp>
      <p:sp>
        <p:nvSpPr>
          <p:cNvPr id="13" name="TextBox 13"/>
          <p:cNvSpPr txBox="1"/>
          <p:nvPr/>
        </p:nvSpPr>
        <p:spPr>
          <a:xfrm>
            <a:off x="1037789" y="3489250"/>
            <a:ext cx="11166204" cy="1795363"/>
          </a:xfrm>
          <a:prstGeom prst="rect">
            <a:avLst/>
          </a:prstGeom>
        </p:spPr>
        <p:txBody>
          <a:bodyPr lIns="0" tIns="0" rIns="0" bIns="0" rtlCol="0" anchor="t">
            <a:spAutoFit/>
          </a:bodyPr>
          <a:lstStyle/>
          <a:p>
            <a:pPr algn="just">
              <a:lnSpc>
                <a:spcPts val="2808"/>
              </a:lnSpc>
            </a:pPr>
            <a:r>
              <a:rPr lang="en-US" sz="2400" spc="-48" dirty="0">
                <a:solidFill>
                  <a:srgbClr val="000000"/>
                </a:solidFill>
                <a:latin typeface="Arial" panose="020B0604020202020204" pitchFamily="34" charset="0"/>
                <a:ea typeface="Open Sauce"/>
                <a:cs typeface="Arial" panose="020B0604020202020204" pitchFamily="34" charset="0"/>
                <a:sym typeface="Open Sauce"/>
              </a:rPr>
              <a:t>UBSS is registered as a higher education provider in Australia by the Tertiary Education Quality and Standards Agency (TEQSA). The Tertiary Education Quality and Standards Agency (TEQSA), registers all Australian institutions, including government and private universities, that offer courses at the higher education (tertiary level) and accredits their courses for delivery in Australia and/or offshore locations.</a:t>
            </a:r>
          </a:p>
        </p:txBody>
      </p:sp>
      <p:sp>
        <p:nvSpPr>
          <p:cNvPr id="14" name="TextBox 14"/>
          <p:cNvSpPr txBox="1"/>
          <p:nvPr/>
        </p:nvSpPr>
        <p:spPr>
          <a:xfrm>
            <a:off x="1037789" y="5661842"/>
            <a:ext cx="11166204" cy="1077218"/>
          </a:xfrm>
          <a:prstGeom prst="rect">
            <a:avLst/>
          </a:prstGeom>
        </p:spPr>
        <p:txBody>
          <a:bodyPr lIns="0" tIns="0" rIns="0" bIns="0" rtlCol="0" anchor="t">
            <a:spAutoFit/>
          </a:bodyPr>
          <a:lstStyle/>
          <a:p>
            <a:pPr algn="just">
              <a:lnSpc>
                <a:spcPts val="2808"/>
              </a:lnSpc>
            </a:pPr>
            <a:r>
              <a:rPr lang="en-US" sz="2400" spc="-48" dirty="0">
                <a:solidFill>
                  <a:srgbClr val="000000"/>
                </a:solidFill>
                <a:latin typeface="Arial" panose="020B0604020202020204" pitchFamily="34" charset="0"/>
                <a:ea typeface="Open Sauce"/>
                <a:cs typeface="Arial" panose="020B0604020202020204" pitchFamily="34" charset="0"/>
                <a:sym typeface="Open Sauce"/>
              </a:rPr>
              <a:t>CRICOS is the Commonwealth Register of Institutions and Courses for Overseas Students. CRICOS registration means that UBSS is </a:t>
            </a:r>
            <a:r>
              <a:rPr lang="en-US" sz="2400" spc="-48" dirty="0" err="1">
                <a:solidFill>
                  <a:srgbClr val="000000"/>
                </a:solidFill>
                <a:latin typeface="Arial" panose="020B0604020202020204" pitchFamily="34" charset="0"/>
                <a:ea typeface="Open Sauce"/>
                <a:cs typeface="Arial" panose="020B0604020202020204" pitchFamily="34" charset="0"/>
                <a:sym typeface="Open Sauce"/>
              </a:rPr>
              <a:t>authorised</a:t>
            </a:r>
            <a:r>
              <a:rPr lang="en-US" sz="2400" spc="-48" dirty="0">
                <a:solidFill>
                  <a:srgbClr val="000000"/>
                </a:solidFill>
                <a:latin typeface="Arial" panose="020B0604020202020204" pitchFamily="34" charset="0"/>
                <a:ea typeface="Open Sauce"/>
                <a:cs typeface="Arial" panose="020B0604020202020204" pitchFamily="34" charset="0"/>
                <a:sym typeface="Open Sauce"/>
              </a:rPr>
              <a:t> by the Australian government to </a:t>
            </a:r>
            <a:r>
              <a:rPr lang="en-US" sz="2400" spc="-48" dirty="0" err="1">
                <a:solidFill>
                  <a:srgbClr val="000000"/>
                </a:solidFill>
                <a:latin typeface="Arial" panose="020B0604020202020204" pitchFamily="34" charset="0"/>
                <a:ea typeface="Open Sauce"/>
                <a:cs typeface="Arial" panose="020B0604020202020204" pitchFamily="34" charset="0"/>
                <a:sym typeface="Open Sauce"/>
              </a:rPr>
              <a:t>enrol</a:t>
            </a:r>
            <a:r>
              <a:rPr lang="en-US" sz="2400" spc="-48" dirty="0">
                <a:solidFill>
                  <a:srgbClr val="000000"/>
                </a:solidFill>
                <a:latin typeface="Arial" panose="020B0604020202020204" pitchFamily="34" charset="0"/>
                <a:ea typeface="Open Sauce"/>
                <a:cs typeface="Arial" panose="020B0604020202020204" pitchFamily="34" charset="0"/>
                <a:sym typeface="Open Sauce"/>
              </a:rPr>
              <a:t> international students in its courses.</a:t>
            </a:r>
          </a:p>
        </p:txBody>
      </p:sp>
      <p:sp>
        <p:nvSpPr>
          <p:cNvPr id="15" name="TextBox 15"/>
          <p:cNvSpPr txBox="1"/>
          <p:nvPr/>
        </p:nvSpPr>
        <p:spPr>
          <a:xfrm>
            <a:off x="1043214" y="7146756"/>
            <a:ext cx="11166204" cy="1077218"/>
          </a:xfrm>
          <a:prstGeom prst="rect">
            <a:avLst/>
          </a:prstGeom>
        </p:spPr>
        <p:txBody>
          <a:bodyPr lIns="0" tIns="0" rIns="0" bIns="0" rtlCol="0" anchor="t">
            <a:spAutoFit/>
          </a:bodyPr>
          <a:lstStyle/>
          <a:p>
            <a:pPr algn="just">
              <a:lnSpc>
                <a:spcPts val="2808"/>
              </a:lnSpc>
            </a:pPr>
            <a:r>
              <a:rPr lang="en-US" sz="2400" spc="-48" dirty="0">
                <a:solidFill>
                  <a:srgbClr val="000000"/>
                </a:solidFill>
                <a:latin typeface="Arial" panose="020B0604020202020204" pitchFamily="34" charset="0"/>
                <a:ea typeface="Open Sauce"/>
                <a:cs typeface="Arial" panose="020B0604020202020204" pitchFamily="34" charset="0"/>
                <a:sym typeface="Open Sauce"/>
              </a:rPr>
              <a:t>When you attend university or an approved higher education provider, you can get a FEE-HELP loan to pay all or part of your tuition fees (for Australian citizens and some special New Zealand visa holders only).</a:t>
            </a:r>
          </a:p>
        </p:txBody>
      </p:sp>
      <p:sp>
        <p:nvSpPr>
          <p:cNvPr id="16" name="TextBox 16"/>
          <p:cNvSpPr txBox="1"/>
          <p:nvPr/>
        </p:nvSpPr>
        <p:spPr>
          <a:xfrm>
            <a:off x="1028700" y="8879585"/>
            <a:ext cx="5208652" cy="361569"/>
          </a:xfrm>
          <a:prstGeom prst="rect">
            <a:avLst/>
          </a:prstGeom>
        </p:spPr>
        <p:txBody>
          <a:bodyPr lIns="0" tIns="0" rIns="0" bIns="0" rtlCol="0" anchor="t">
            <a:spAutoFit/>
          </a:bodyPr>
          <a:lstStyle/>
          <a:p>
            <a:pPr algn="just">
              <a:lnSpc>
                <a:spcPts val="2808"/>
              </a:lnSpc>
            </a:pPr>
            <a:r>
              <a:rPr lang="en-US" sz="2400" b="1" spc="-48" dirty="0">
                <a:solidFill>
                  <a:srgbClr val="000000"/>
                </a:solidFill>
                <a:latin typeface="Arial" panose="020B0604020202020204" pitchFamily="34" charset="0"/>
                <a:ea typeface="Open Sauce Bold"/>
                <a:cs typeface="Arial" panose="020B0604020202020204" pitchFamily="34" charset="0"/>
                <a:sym typeface="Open Sauce Bold"/>
              </a:rPr>
              <a:t>Registration and Accreditation</a:t>
            </a:r>
          </a:p>
        </p:txBody>
      </p:sp>
      <p:sp>
        <p:nvSpPr>
          <p:cNvPr id="17" name="TextBox 17"/>
          <p:cNvSpPr txBox="1"/>
          <p:nvPr/>
        </p:nvSpPr>
        <p:spPr>
          <a:xfrm>
            <a:off x="1047314" y="9363075"/>
            <a:ext cx="9646693" cy="361569"/>
          </a:xfrm>
          <a:prstGeom prst="rect">
            <a:avLst/>
          </a:prstGeom>
        </p:spPr>
        <p:txBody>
          <a:bodyPr lIns="0" tIns="0" rIns="0" bIns="0" rtlCol="0" anchor="t">
            <a:spAutoFit/>
          </a:bodyPr>
          <a:lstStyle/>
          <a:p>
            <a:pPr algn="just">
              <a:lnSpc>
                <a:spcPts val="2808"/>
              </a:lnSpc>
            </a:pPr>
            <a:r>
              <a:rPr lang="en-US" sz="2400" spc="-48" dirty="0">
                <a:solidFill>
                  <a:srgbClr val="000000"/>
                </a:solidFill>
                <a:latin typeface="Arial" panose="020B0604020202020204" pitchFamily="34" charset="0"/>
                <a:ea typeface="Open Sauce"/>
                <a:cs typeface="Arial" panose="020B0604020202020204" pitchFamily="34" charset="0"/>
                <a:sym typeface="Open Sauce"/>
                <a:hlinkClick r:id="rId7"/>
              </a:rPr>
              <a:t>https://www.ubss.edu.au/registration-and-accreditation</a:t>
            </a:r>
            <a:r>
              <a:rPr lang="en-US" sz="2400" spc="-48" dirty="0">
                <a:solidFill>
                  <a:srgbClr val="000000"/>
                </a:solidFill>
                <a:latin typeface="Arial" panose="020B0604020202020204" pitchFamily="34" charset="0"/>
                <a:ea typeface="Open Sauce"/>
                <a:cs typeface="Arial" panose="020B0604020202020204" pitchFamily="34" charset="0"/>
                <a:sym typeface="Open Sauce"/>
              </a:rPr>
              <a:t> </a:t>
            </a:r>
          </a:p>
        </p:txBody>
      </p:sp>
      <p:sp>
        <p:nvSpPr>
          <p:cNvPr id="18" name="Freeform 18"/>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8"/>
            <a:stretch>
              <a:fillRect t="-2895" b="-2895"/>
            </a:stretch>
          </a:blipFill>
        </p:spPr>
        <p:txBody>
          <a:bodyPr/>
          <a:lstStyle/>
          <a:p>
            <a:endParaRPr lang="en-I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7221200" y="9229725"/>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3"/>
            <a:stretch>
              <a:fillRect/>
            </a:stretch>
          </a:blipFill>
        </p:spPr>
        <p:txBody>
          <a:bodyPr/>
          <a:lstStyle/>
          <a:p>
            <a:endParaRPr lang="en-IN"/>
          </a:p>
        </p:txBody>
      </p:sp>
      <p:sp>
        <p:nvSpPr>
          <p:cNvPr id="4" name="Freeform 4"/>
          <p:cNvSpPr/>
          <p:nvPr/>
        </p:nvSpPr>
        <p:spPr>
          <a:xfrm>
            <a:off x="14383110" y="1425498"/>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5790039" y="348998"/>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447559" y="1914621"/>
            <a:ext cx="11600993" cy="1177214"/>
            <a:chOff x="0" y="0"/>
            <a:chExt cx="8134555" cy="825456"/>
          </a:xfrm>
        </p:grpSpPr>
        <p:sp>
          <p:nvSpPr>
            <p:cNvPr id="7" name="Freeform 7"/>
            <p:cNvSpPr/>
            <p:nvPr/>
          </p:nvSpPr>
          <p:spPr>
            <a:xfrm>
              <a:off x="0" y="0"/>
              <a:ext cx="8134555" cy="825456"/>
            </a:xfrm>
            <a:custGeom>
              <a:avLst/>
              <a:gdLst/>
              <a:ahLst/>
              <a:cxnLst/>
              <a:rect l="l" t="t" r="r" b="b"/>
              <a:pathLst>
                <a:path w="8134555" h="825456">
                  <a:moveTo>
                    <a:pt x="203200" y="0"/>
                  </a:moveTo>
                  <a:lnTo>
                    <a:pt x="7931355" y="0"/>
                  </a:lnTo>
                  <a:lnTo>
                    <a:pt x="8134555" y="825456"/>
                  </a:lnTo>
                  <a:lnTo>
                    <a:pt x="0" y="825456"/>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7880555" cy="806406"/>
            </a:xfrm>
            <a:prstGeom prst="rect">
              <a:avLst/>
            </a:prstGeom>
          </p:spPr>
          <p:txBody>
            <a:bodyPr lIns="50800" tIns="50800" rIns="50800" bIns="50800" rtlCol="0" anchor="ctr"/>
            <a:lstStyle/>
            <a:p>
              <a:pPr algn="ctr">
                <a:lnSpc>
                  <a:spcPts val="2574"/>
                </a:lnSpc>
              </a:pPr>
              <a:endParaRPr/>
            </a:p>
          </p:txBody>
        </p:sp>
      </p:grpSp>
      <p:sp>
        <p:nvSpPr>
          <p:cNvPr id="9" name="AutoShape 9"/>
          <p:cNvSpPr/>
          <p:nvPr/>
        </p:nvSpPr>
        <p:spPr>
          <a:xfrm>
            <a:off x="6999654" y="7460697"/>
            <a:ext cx="460340" cy="0"/>
          </a:xfrm>
          <a:prstGeom prst="line">
            <a:avLst/>
          </a:prstGeom>
          <a:ln w="47625" cap="flat">
            <a:solidFill>
              <a:srgbClr val="FFFFFF"/>
            </a:solidFill>
            <a:prstDash val="solid"/>
            <a:headEnd type="none" w="sm" len="sm"/>
            <a:tailEnd type="arrow" w="med" len="sm"/>
          </a:ln>
        </p:spPr>
        <p:txBody>
          <a:bodyPr/>
          <a:lstStyle/>
          <a:p>
            <a:endParaRPr lang="en-IN"/>
          </a:p>
        </p:txBody>
      </p:sp>
      <p:sp>
        <p:nvSpPr>
          <p:cNvPr id="11" name="TextBox 11"/>
          <p:cNvSpPr txBox="1"/>
          <p:nvPr/>
        </p:nvSpPr>
        <p:spPr>
          <a:xfrm>
            <a:off x="1028700" y="2022251"/>
            <a:ext cx="11283491" cy="873120"/>
          </a:xfrm>
          <a:prstGeom prst="rect">
            <a:avLst/>
          </a:prstGeom>
        </p:spPr>
        <p:txBody>
          <a:bodyPr lIns="0" tIns="0" rIns="0" bIns="0" rtlCol="0" anchor="t">
            <a:spAutoFit/>
          </a:bodyPr>
          <a:lstStyle/>
          <a:p>
            <a:pPr algn="l">
              <a:lnSpc>
                <a:spcPts val="7000"/>
              </a:lnSpc>
              <a:spcBef>
                <a:spcPct val="0"/>
              </a:spcBef>
            </a:pPr>
            <a:r>
              <a:rPr lang="en-US" sz="5000" dirty="0">
                <a:solidFill>
                  <a:srgbClr val="FFFFFF"/>
                </a:solidFill>
                <a:latin typeface="Droid Serif Bold"/>
                <a:ea typeface="Droid Serif Bold"/>
                <a:cs typeface="Droid Serif Bold"/>
                <a:sym typeface="Droid Serif Bold"/>
              </a:rPr>
              <a:t>Professional Accreditation</a:t>
            </a:r>
          </a:p>
        </p:txBody>
      </p:sp>
      <p:sp>
        <p:nvSpPr>
          <p:cNvPr id="12" name="Freeform 12"/>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4"/>
            <a:stretch>
              <a:fillRect t="-2846" b="-1156"/>
            </a:stretch>
          </a:blipFill>
        </p:spPr>
        <p:txBody>
          <a:bodyPr/>
          <a:lstStyle/>
          <a:p>
            <a:endParaRPr lang="en-IN"/>
          </a:p>
        </p:txBody>
      </p:sp>
      <p:pic>
        <p:nvPicPr>
          <p:cNvPr id="16" name="Picture 15">
            <a:extLst>
              <a:ext uri="{FF2B5EF4-FFF2-40B4-BE49-F238E27FC236}">
                <a16:creationId xmlns:a16="http://schemas.microsoft.com/office/drawing/2014/main" id="{C4E8F1D9-AB5D-BA73-F2BF-39F7E94BFE04}"/>
              </a:ext>
            </a:extLst>
          </p:cNvPr>
          <p:cNvPicPr>
            <a:picLocks noChangeAspect="1"/>
          </p:cNvPicPr>
          <p:nvPr/>
        </p:nvPicPr>
        <p:blipFill>
          <a:blip r:embed="rId5"/>
          <a:stretch>
            <a:fillRect/>
          </a:stretch>
        </p:blipFill>
        <p:spPr>
          <a:xfrm>
            <a:off x="4005010" y="3566097"/>
            <a:ext cx="4368834" cy="1913549"/>
          </a:xfrm>
          <a:prstGeom prst="rect">
            <a:avLst/>
          </a:prstGeom>
        </p:spPr>
      </p:pic>
      <p:pic>
        <p:nvPicPr>
          <p:cNvPr id="18" name="Picture 17">
            <a:extLst>
              <a:ext uri="{FF2B5EF4-FFF2-40B4-BE49-F238E27FC236}">
                <a16:creationId xmlns:a16="http://schemas.microsoft.com/office/drawing/2014/main" id="{0710F1BD-7036-812F-5E7D-9C1D6374A1C0}"/>
              </a:ext>
            </a:extLst>
          </p:cNvPr>
          <p:cNvPicPr>
            <a:picLocks noChangeAspect="1"/>
          </p:cNvPicPr>
          <p:nvPr/>
        </p:nvPicPr>
        <p:blipFill>
          <a:blip r:embed="rId6"/>
          <a:stretch>
            <a:fillRect/>
          </a:stretch>
        </p:blipFill>
        <p:spPr>
          <a:xfrm>
            <a:off x="11867432" y="4075818"/>
            <a:ext cx="2615878" cy="2963009"/>
          </a:xfrm>
          <a:prstGeom prst="rect">
            <a:avLst/>
          </a:prstGeom>
        </p:spPr>
      </p:pic>
      <p:pic>
        <p:nvPicPr>
          <p:cNvPr id="13" name="Picture 12" descr="A logo for a company&#10;&#10;AI-generated content may be incorrect.">
            <a:extLst>
              <a:ext uri="{FF2B5EF4-FFF2-40B4-BE49-F238E27FC236}">
                <a16:creationId xmlns:a16="http://schemas.microsoft.com/office/drawing/2014/main" id="{CCD381CE-8D0A-B948-BBBF-71A47EC2BF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5484" y="5964106"/>
            <a:ext cx="5150170" cy="2613711"/>
          </a:xfrm>
          <a:prstGeom prst="rect">
            <a:avLst/>
          </a:prstGeom>
        </p:spPr>
      </p:pic>
    </p:spTree>
    <p:extLst>
      <p:ext uri="{BB962C8B-B14F-4D97-AF65-F5344CB8AC3E}">
        <p14:creationId xmlns:p14="http://schemas.microsoft.com/office/powerpoint/2010/main" val="3187476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457200" y="1908830"/>
            <a:ext cx="9984623" cy="979532"/>
            <a:chOff x="0" y="0"/>
            <a:chExt cx="5927664" cy="581528"/>
          </a:xfrm>
        </p:grpSpPr>
        <p:sp>
          <p:nvSpPr>
            <p:cNvPr id="7" name="Freeform 7"/>
            <p:cNvSpPr/>
            <p:nvPr/>
          </p:nvSpPr>
          <p:spPr>
            <a:xfrm>
              <a:off x="0" y="0"/>
              <a:ext cx="5927664" cy="581528"/>
            </a:xfrm>
            <a:custGeom>
              <a:avLst/>
              <a:gdLst/>
              <a:ahLst/>
              <a:cxnLst/>
              <a:rect l="l" t="t" r="r" b="b"/>
              <a:pathLst>
                <a:path w="5927664" h="581528">
                  <a:moveTo>
                    <a:pt x="203200" y="0"/>
                  </a:moveTo>
                  <a:lnTo>
                    <a:pt x="5724464" y="0"/>
                  </a:lnTo>
                  <a:lnTo>
                    <a:pt x="5927664" y="581528"/>
                  </a:lnTo>
                  <a:lnTo>
                    <a:pt x="0" y="581528"/>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5673664" cy="562478"/>
            </a:xfrm>
            <a:prstGeom prst="rect">
              <a:avLst/>
            </a:prstGeom>
          </p:spPr>
          <p:txBody>
            <a:bodyPr lIns="50800" tIns="50800" rIns="50800" bIns="50800" rtlCol="0" anchor="ctr"/>
            <a:lstStyle/>
            <a:p>
              <a:pPr algn="ctr">
                <a:lnSpc>
                  <a:spcPts val="2574"/>
                </a:lnSpc>
              </a:pPr>
              <a:endParaRPr/>
            </a:p>
          </p:txBody>
        </p:sp>
      </p:grpSp>
      <p:sp>
        <p:nvSpPr>
          <p:cNvPr id="9" name="TextBox 9"/>
          <p:cNvSpPr txBox="1"/>
          <p:nvPr/>
        </p:nvSpPr>
        <p:spPr>
          <a:xfrm>
            <a:off x="657146" y="3221918"/>
            <a:ext cx="16065817" cy="4088299"/>
          </a:xfrm>
          <a:prstGeom prst="rect">
            <a:avLst/>
          </a:prstGeom>
        </p:spPr>
        <p:txBody>
          <a:bodyPr wrap="square" lIns="0" tIns="0" rIns="0" bIns="0" rtlCol="0" anchor="t">
            <a:spAutoFit/>
          </a:bodyPr>
          <a:lstStyle/>
          <a:p>
            <a:pPr algn="just"/>
            <a:r>
              <a:rPr lang="en-US" sz="3200" dirty="0">
                <a:solidFill>
                  <a:srgbClr val="000000"/>
                </a:solidFill>
                <a:latin typeface="Arial" panose="020B0604020202020204" pitchFamily="34" charset="0"/>
                <a:ea typeface="Calibri"/>
                <a:cs typeface="Arial" panose="020B0604020202020204" pitchFamily="34" charset="0"/>
                <a:sym typeface="Open Sauce Bold"/>
              </a:rPr>
              <a:t>"Australia is a stable, democratic and culturally diverse nation with a </a:t>
            </a:r>
            <a:r>
              <a:rPr lang="en-US" sz="3200" dirty="0">
                <a:solidFill>
                  <a:srgbClr val="000000"/>
                </a:solidFill>
                <a:latin typeface="Arial" panose="020B0604020202020204" pitchFamily="34" charset="0"/>
                <a:ea typeface="Calibri"/>
                <a:cs typeface="Arial" panose="020B0604020202020204" pitchFamily="34" charset="0"/>
              </a:rPr>
              <a:t>highly skilled workforce and one </a:t>
            </a:r>
            <a:r>
              <a:rPr lang="en-US" sz="3200" dirty="0">
                <a:solidFill>
                  <a:srgbClr val="000000"/>
                </a:solidFill>
                <a:latin typeface="Arial" panose="020B0604020202020204" pitchFamily="34" charset="0"/>
                <a:ea typeface="Calibri"/>
                <a:cs typeface="Arial" panose="020B0604020202020204" pitchFamily="34" charset="0"/>
                <a:sym typeface="Open Sauce Bold"/>
              </a:rPr>
              <a:t>of </a:t>
            </a:r>
            <a:r>
              <a:rPr lang="en-US" sz="3200" dirty="0">
                <a:latin typeface="Arial" panose="020B0604020202020204" pitchFamily="34" charset="0"/>
                <a:ea typeface="Calibri"/>
                <a:cs typeface="Arial" panose="020B0604020202020204" pitchFamily="34" charset="0"/>
              </a:rPr>
              <a:t>the</a:t>
            </a:r>
            <a:r>
              <a:rPr lang="en-US" sz="3200" dirty="0">
                <a:solidFill>
                  <a:srgbClr val="000000"/>
                </a:solidFill>
                <a:latin typeface="Arial" panose="020B0604020202020204" pitchFamily="34" charset="0"/>
                <a:ea typeface="Calibri"/>
                <a:cs typeface="Arial" panose="020B0604020202020204" pitchFamily="34" charset="0"/>
                <a:sym typeface="Open Sauce"/>
              </a:rPr>
              <a:t> strongest performing economies in the world.” </a:t>
            </a:r>
          </a:p>
          <a:p>
            <a:pPr algn="just"/>
            <a:r>
              <a:rPr lang="en-US" sz="2400" b="1" i="1" u="sng" dirty="0">
                <a:solidFill>
                  <a:srgbClr val="0462C1"/>
                </a:solidFill>
                <a:latin typeface="Arial" panose="020B0604020202020204" pitchFamily="34" charset="0"/>
                <a:ea typeface="Calibri"/>
                <a:cs typeface="Arial" panose="020B0604020202020204" pitchFamily="34" charset="0"/>
                <a:sym typeface="Open Sauce"/>
                <a:hlinkClick r:id="rId4"/>
              </a:rPr>
              <a:t>https://www.ubss.edu.au/living-in-australia/</a:t>
            </a:r>
            <a:endParaRPr lang="en-US" sz="2400" b="1" i="1" dirty="0">
              <a:latin typeface="Arial" panose="020B0604020202020204" pitchFamily="34" charset="0"/>
              <a:ea typeface="Calibri"/>
              <a:cs typeface="Arial" panose="020B0604020202020204" pitchFamily="34" charset="0"/>
            </a:endParaRPr>
          </a:p>
          <a:p>
            <a:pPr algn="just"/>
            <a:endParaRPr lang="en-US" sz="3200" u="sng" dirty="0">
              <a:solidFill>
                <a:srgbClr val="0462C1"/>
              </a:solidFill>
              <a:latin typeface="Calibri"/>
              <a:ea typeface="Calibri"/>
              <a:cs typeface="Calibri"/>
              <a:sym typeface="Open Sauce"/>
            </a:endParaRPr>
          </a:p>
          <a:p>
            <a:pPr algn="ctr"/>
            <a:r>
              <a:rPr lang="en-US" sz="3200" b="1" dirty="0">
                <a:solidFill>
                  <a:srgbClr val="C00000"/>
                </a:solidFill>
                <a:latin typeface="Berlin Sans FB Demi" panose="020E0802020502020306" pitchFamily="34" charset="0"/>
                <a:ea typeface="Calibri"/>
                <a:cs typeface="Calibri"/>
                <a:sym typeface="Open Sauce"/>
              </a:rPr>
              <a:t>Global Recognition			Growing Destination 		Multicultural Society   </a:t>
            </a:r>
          </a:p>
          <a:p>
            <a:pPr algn="ctr"/>
            <a:r>
              <a:rPr lang="en-US" sz="2000" b="1" dirty="0">
                <a:solidFill>
                  <a:srgbClr val="C00000"/>
                </a:solidFill>
                <a:latin typeface="Berlin Sans FB Demi" panose="020E0802020502020306" pitchFamily="34" charset="0"/>
                <a:ea typeface="Calibri"/>
                <a:cs typeface="Calibri"/>
                <a:sym typeface="Open Sauce"/>
              </a:rPr>
              <a:t>                       </a:t>
            </a:r>
            <a:endParaRPr lang="en-US" sz="2000" b="1" dirty="0">
              <a:latin typeface="Berlin Sans FB Demi" panose="020E0802020502020306" pitchFamily="34" charset="0"/>
            </a:endParaRPr>
          </a:p>
          <a:p>
            <a:pPr algn="ctr"/>
            <a:r>
              <a:rPr lang="en-US" sz="3200" b="1" dirty="0">
                <a:solidFill>
                  <a:srgbClr val="C00000"/>
                </a:solidFill>
                <a:latin typeface="Berlin Sans FB Demi" panose="020E0802020502020306" pitchFamily="34" charset="0"/>
                <a:ea typeface="Calibri"/>
                <a:cs typeface="Calibri"/>
                <a:sym typeface="Open Sauce"/>
              </a:rPr>
              <a:t>Safe Environment                	Cost of Living                                           Work</a:t>
            </a:r>
            <a:endParaRPr lang="en-US" sz="3200" b="1" dirty="0">
              <a:latin typeface="Berlin Sans FB Demi" panose="020E0802020502020306" pitchFamily="34" charset="0"/>
              <a:ea typeface="Calibri"/>
              <a:cs typeface="Calibri"/>
            </a:endParaRPr>
          </a:p>
          <a:p>
            <a:pPr algn="just">
              <a:lnSpc>
                <a:spcPts val="4200"/>
              </a:lnSpc>
            </a:pPr>
            <a:endParaRPr lang="en-US" sz="3000" dirty="0">
              <a:solidFill>
                <a:srgbClr val="000000"/>
              </a:solidFill>
              <a:latin typeface="Open Sauce Bold"/>
              <a:ea typeface="Calibri"/>
              <a:cs typeface="Calibri"/>
            </a:endParaRPr>
          </a:p>
          <a:p>
            <a:pPr>
              <a:lnSpc>
                <a:spcPts val="3171"/>
              </a:lnSpc>
            </a:pPr>
            <a:endParaRPr lang="en-US" sz="3000" u="sng" dirty="0">
              <a:solidFill>
                <a:srgbClr val="000000"/>
              </a:solidFill>
              <a:latin typeface="Open Sauce"/>
              <a:ea typeface="Open Sauce"/>
              <a:cs typeface="Open Sauce"/>
              <a:sym typeface="Open Sauce"/>
              <a:hlinkClick r:id="rId5" tooltip="http://www.study.sydney/live/support-services"/>
            </a:endParaRPr>
          </a:p>
        </p:txBody>
      </p:sp>
      <p:sp>
        <p:nvSpPr>
          <p:cNvPr id="10" name="TextBox 10"/>
          <p:cNvSpPr txBox="1"/>
          <p:nvPr/>
        </p:nvSpPr>
        <p:spPr>
          <a:xfrm>
            <a:off x="952223" y="2019300"/>
            <a:ext cx="7353577" cy="800284"/>
          </a:xfrm>
          <a:prstGeom prst="rect">
            <a:avLst/>
          </a:prstGeom>
        </p:spPr>
        <p:txBody>
          <a:bodyPr wrap="square" lIns="0" tIns="0" rIns="0" bIns="0" rtlCol="0" anchor="t">
            <a:spAutoFit/>
          </a:bodyPr>
          <a:lstStyle/>
          <a:p>
            <a:pPr algn="l">
              <a:lnSpc>
                <a:spcPts val="6661"/>
              </a:lnSpc>
            </a:pPr>
            <a:r>
              <a:rPr lang="en-US" sz="5000" dirty="0">
                <a:solidFill>
                  <a:srgbClr val="FFFFFF"/>
                </a:solidFill>
                <a:latin typeface="Droid Serif Bold"/>
                <a:ea typeface="Droid Serif Bold"/>
                <a:cs typeface="Droid Serif Bold"/>
                <a:sym typeface="Droid Serif Bold"/>
              </a:rPr>
              <a:t>Living in Australia</a:t>
            </a:r>
          </a:p>
        </p:txBody>
      </p:sp>
      <p:sp>
        <p:nvSpPr>
          <p:cNvPr id="11" name="Freeform 11"/>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6"/>
            <a:stretch>
              <a:fillRect t="-2895" b="-2895"/>
            </a:stretch>
          </a:blipFill>
        </p:spPr>
        <p:txBody>
          <a:bodyPr/>
          <a:lstStyle/>
          <a:p>
            <a:endParaRPr lang="en-IN"/>
          </a:p>
        </p:txBody>
      </p:sp>
      <p:pic>
        <p:nvPicPr>
          <p:cNvPr id="12" name="Picture 11" descr="Kangaroo kangaroos on a beach&#10;&#10;Description automatically generated">
            <a:extLst>
              <a:ext uri="{FF2B5EF4-FFF2-40B4-BE49-F238E27FC236}">
                <a16:creationId xmlns:a16="http://schemas.microsoft.com/office/drawing/2014/main" id="{BA0C7778-B6E8-3CD1-1A76-3D4274316249}"/>
              </a:ext>
            </a:extLst>
          </p:cNvPr>
          <p:cNvPicPr>
            <a:picLocks noChangeAspect="1"/>
          </p:cNvPicPr>
          <p:nvPr/>
        </p:nvPicPr>
        <p:blipFill>
          <a:blip r:embed="rId7"/>
          <a:stretch>
            <a:fillRect/>
          </a:stretch>
        </p:blipFill>
        <p:spPr>
          <a:xfrm>
            <a:off x="674008" y="7077754"/>
            <a:ext cx="15161985" cy="2989490"/>
          </a:xfrm>
          <a:prstGeom prst="rect">
            <a:avLst/>
          </a:prstGeom>
        </p:spPr>
      </p:pic>
    </p:spTree>
    <p:extLst>
      <p:ext uri="{BB962C8B-B14F-4D97-AF65-F5344CB8AC3E}">
        <p14:creationId xmlns:p14="http://schemas.microsoft.com/office/powerpoint/2010/main" val="4077916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0" y="-1245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759916" y="8801704"/>
            <a:ext cx="1109042" cy="1238668"/>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4021929" y="1288370"/>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5685371" y="249004"/>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7" name="Group 7"/>
          <p:cNvGrpSpPr/>
          <p:nvPr/>
        </p:nvGrpSpPr>
        <p:grpSpPr>
          <a:xfrm>
            <a:off x="148595" y="2064861"/>
            <a:ext cx="9984623" cy="1306281"/>
            <a:chOff x="0" y="0"/>
            <a:chExt cx="5927664" cy="775512"/>
          </a:xfrm>
        </p:grpSpPr>
        <p:sp>
          <p:nvSpPr>
            <p:cNvPr id="8" name="Freeform 8"/>
            <p:cNvSpPr/>
            <p:nvPr/>
          </p:nvSpPr>
          <p:spPr>
            <a:xfrm>
              <a:off x="0" y="0"/>
              <a:ext cx="5927664" cy="775512"/>
            </a:xfrm>
            <a:custGeom>
              <a:avLst/>
              <a:gdLst/>
              <a:ahLst/>
              <a:cxnLst/>
              <a:rect l="l" t="t" r="r" b="b"/>
              <a:pathLst>
                <a:path w="5927664" h="775512">
                  <a:moveTo>
                    <a:pt x="203200" y="0"/>
                  </a:moveTo>
                  <a:lnTo>
                    <a:pt x="5724464" y="0"/>
                  </a:lnTo>
                  <a:lnTo>
                    <a:pt x="5927664" y="775512"/>
                  </a:lnTo>
                  <a:lnTo>
                    <a:pt x="0" y="775512"/>
                  </a:lnTo>
                  <a:lnTo>
                    <a:pt x="203200" y="0"/>
                  </a:lnTo>
                  <a:close/>
                </a:path>
              </a:pathLst>
            </a:custGeom>
            <a:solidFill>
              <a:srgbClr val="CC0922"/>
            </a:solidFill>
          </p:spPr>
          <p:txBody>
            <a:bodyPr/>
            <a:lstStyle/>
            <a:p>
              <a:endParaRPr lang="en-IN"/>
            </a:p>
          </p:txBody>
        </p:sp>
        <p:sp>
          <p:nvSpPr>
            <p:cNvPr id="9" name="TextBox 9"/>
            <p:cNvSpPr txBox="1"/>
            <p:nvPr/>
          </p:nvSpPr>
          <p:spPr>
            <a:xfrm>
              <a:off x="127000" y="19050"/>
              <a:ext cx="5673664" cy="756462"/>
            </a:xfrm>
            <a:prstGeom prst="rect">
              <a:avLst/>
            </a:prstGeom>
          </p:spPr>
          <p:txBody>
            <a:bodyPr lIns="50800" tIns="50800" rIns="50800" bIns="50800" rtlCol="0" anchor="ctr"/>
            <a:lstStyle/>
            <a:p>
              <a:pPr algn="ctr">
                <a:lnSpc>
                  <a:spcPts val="2574"/>
                </a:lnSpc>
              </a:pPr>
              <a:endParaRPr/>
            </a:p>
          </p:txBody>
        </p:sp>
      </p:grpSp>
      <p:sp>
        <p:nvSpPr>
          <p:cNvPr id="10" name="Freeform 10"/>
          <p:cNvSpPr/>
          <p:nvPr/>
        </p:nvSpPr>
        <p:spPr>
          <a:xfrm>
            <a:off x="13564091" y="2998284"/>
            <a:ext cx="1468259" cy="1830245"/>
          </a:xfrm>
          <a:custGeom>
            <a:avLst/>
            <a:gdLst/>
            <a:ahLst/>
            <a:cxnLst/>
            <a:rect l="l" t="t" r="r" b="b"/>
            <a:pathLst>
              <a:path w="5247125" h="6206649">
                <a:moveTo>
                  <a:pt x="0" y="0"/>
                </a:moveTo>
                <a:lnTo>
                  <a:pt x="5247125" y="0"/>
                </a:lnTo>
                <a:lnTo>
                  <a:pt x="5247125" y="6206649"/>
                </a:lnTo>
                <a:lnTo>
                  <a:pt x="0" y="6206649"/>
                </a:lnTo>
                <a:lnTo>
                  <a:pt x="0" y="0"/>
                </a:lnTo>
                <a:close/>
              </a:path>
            </a:pathLst>
          </a:custGeom>
          <a:blipFill>
            <a:blip r:embed="rId4"/>
            <a:srcRect/>
            <a:stretch>
              <a:fillRect l="-1" r="-257370" b="-239116"/>
            </a:stretch>
          </a:blipFill>
        </p:spPr>
        <p:txBody>
          <a:bodyPr/>
          <a:lstStyle/>
          <a:p>
            <a:endParaRPr lang="en-IN"/>
          </a:p>
        </p:txBody>
      </p:sp>
      <p:sp>
        <p:nvSpPr>
          <p:cNvPr id="11" name="TextBox 11"/>
          <p:cNvSpPr txBox="1"/>
          <p:nvPr/>
        </p:nvSpPr>
        <p:spPr>
          <a:xfrm>
            <a:off x="1155570" y="2298817"/>
            <a:ext cx="7353577" cy="838371"/>
          </a:xfrm>
          <a:prstGeom prst="rect">
            <a:avLst/>
          </a:prstGeom>
        </p:spPr>
        <p:txBody>
          <a:bodyPr lIns="0" tIns="0" rIns="0" bIns="0" rtlCol="0" anchor="t">
            <a:spAutoFit/>
          </a:bodyPr>
          <a:lstStyle/>
          <a:p>
            <a:pPr algn="l">
              <a:lnSpc>
                <a:spcPts val="6661"/>
              </a:lnSpc>
            </a:pPr>
            <a:r>
              <a:rPr lang="en-US" sz="5551" dirty="0">
                <a:solidFill>
                  <a:srgbClr val="FFFFFF"/>
                </a:solidFill>
                <a:latin typeface="Droid Serif Bold"/>
                <a:ea typeface="Droid Serif Bold"/>
                <a:cs typeface="Droid Serif Bold"/>
                <a:sym typeface="Droid Serif Bold"/>
              </a:rPr>
              <a:t>Living in Australia</a:t>
            </a:r>
          </a:p>
        </p:txBody>
      </p:sp>
      <p:sp>
        <p:nvSpPr>
          <p:cNvPr id="12" name="TextBox 12"/>
          <p:cNvSpPr txBox="1"/>
          <p:nvPr/>
        </p:nvSpPr>
        <p:spPr>
          <a:xfrm>
            <a:off x="1078815" y="3700584"/>
            <a:ext cx="13072978" cy="6463308"/>
          </a:xfrm>
          <a:prstGeom prst="rect">
            <a:avLst/>
          </a:prstGeom>
        </p:spPr>
        <p:txBody>
          <a:bodyPr lIns="0" tIns="0" rIns="0" bIns="0" rtlCol="0" anchor="t">
            <a:spAutoFit/>
          </a:bodyPr>
          <a:lstStyle/>
          <a:p>
            <a:pPr algn="l">
              <a:lnSpc>
                <a:spcPts val="2800"/>
              </a:lnSpc>
            </a:pPr>
            <a:r>
              <a:rPr lang="en-US" sz="2400" b="1" dirty="0">
                <a:solidFill>
                  <a:srgbClr val="000000"/>
                </a:solidFill>
                <a:latin typeface="Arial" panose="020B0604020202020204" pitchFamily="34" charset="0"/>
                <a:ea typeface="Open Sauce"/>
                <a:cs typeface="Arial" panose="020B0604020202020204" pitchFamily="34" charset="0"/>
                <a:sym typeface="Open Sauce"/>
              </a:rPr>
              <a:t>Important information while living in Australia: </a:t>
            </a:r>
          </a:p>
          <a:p>
            <a:pPr algn="l">
              <a:lnSpc>
                <a:spcPts val="2800"/>
              </a:lnSpc>
            </a:pPr>
            <a:endParaRPr lang="en-US" sz="200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2800"/>
              </a:lnSpc>
            </a:pPr>
            <a:r>
              <a:rPr lang="en-US" sz="2000" b="1" dirty="0">
                <a:solidFill>
                  <a:srgbClr val="000000"/>
                </a:solidFill>
                <a:latin typeface="Arial" panose="020B0604020202020204" pitchFamily="34" charset="0"/>
                <a:ea typeface="Open Sauce"/>
                <a:cs typeface="Arial" panose="020B0604020202020204" pitchFamily="34" charset="0"/>
                <a:sym typeface="Open Sauce"/>
              </a:rPr>
              <a:t>Emergency Contacts: </a:t>
            </a:r>
            <a:r>
              <a:rPr lang="en-US" sz="2000" dirty="0">
                <a:solidFill>
                  <a:srgbClr val="000000"/>
                </a:solidFill>
                <a:latin typeface="Arial" panose="020B0604020202020204" pitchFamily="34" charset="0"/>
                <a:ea typeface="Open Sauce"/>
                <a:cs typeface="Arial" panose="020B0604020202020204" pitchFamily="34" charset="0"/>
                <a:sym typeface="Open Sauce"/>
              </a:rPr>
              <a:t>000 (triple zero) = emergency number in Australia</a:t>
            </a:r>
          </a:p>
          <a:p>
            <a:pPr algn="l">
              <a:lnSpc>
                <a:spcPts val="2800"/>
              </a:lnSpc>
            </a:pPr>
            <a:r>
              <a:rPr lang="en-US" sz="2000" dirty="0">
                <a:solidFill>
                  <a:srgbClr val="5271FF"/>
                </a:solidFill>
                <a:latin typeface="Arial" panose="020B0604020202020204" pitchFamily="34" charset="0"/>
                <a:ea typeface="Open Sauce"/>
                <a:cs typeface="Arial" panose="020B0604020202020204" pitchFamily="34" charset="0"/>
                <a:sym typeface="Open Sauce"/>
                <a:hlinkClick r:id="rId5"/>
              </a:rPr>
              <a:t>https://www.triplezero.gov.au</a:t>
            </a:r>
            <a:r>
              <a:rPr lang="en-US" sz="2000" dirty="0">
                <a:solidFill>
                  <a:srgbClr val="5271FF"/>
                </a:solidFill>
                <a:latin typeface="Arial" panose="020B0604020202020204" pitchFamily="34" charset="0"/>
                <a:ea typeface="Open Sauce"/>
                <a:cs typeface="Arial" panose="020B0604020202020204" pitchFamily="34" charset="0"/>
                <a:sym typeface="Open Sauce"/>
              </a:rPr>
              <a:t> </a:t>
            </a:r>
            <a:endParaRPr lang="en-US" sz="200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2800"/>
              </a:lnSpc>
            </a:pPr>
            <a:endParaRPr lang="en-US" sz="200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2800"/>
              </a:lnSpc>
            </a:pPr>
            <a:r>
              <a:rPr lang="en-US" sz="2000" b="1" dirty="0">
                <a:solidFill>
                  <a:srgbClr val="000000"/>
                </a:solidFill>
                <a:latin typeface="Arial" panose="020B0604020202020204" pitchFamily="34" charset="0"/>
                <a:ea typeface="Open Sauce"/>
                <a:cs typeface="Arial" panose="020B0604020202020204" pitchFamily="34" charset="0"/>
                <a:sym typeface="Open Sauce"/>
              </a:rPr>
              <a:t>Safe work in Australia: </a:t>
            </a:r>
            <a:r>
              <a:rPr lang="en-US" sz="2000" dirty="0" err="1">
                <a:solidFill>
                  <a:srgbClr val="000000"/>
                </a:solidFill>
                <a:latin typeface="Arial" panose="020B0604020202020204" pitchFamily="34" charset="0"/>
                <a:ea typeface="Open Sauce"/>
                <a:cs typeface="Arial" panose="020B0604020202020204" pitchFamily="34" charset="0"/>
                <a:sym typeface="Open Sauce"/>
              </a:rPr>
              <a:t>Covid</a:t>
            </a:r>
            <a:r>
              <a:rPr lang="en-US" sz="2000" dirty="0">
                <a:solidFill>
                  <a:srgbClr val="000000"/>
                </a:solidFill>
                <a:latin typeface="Arial" panose="020B0604020202020204" pitchFamily="34" charset="0"/>
                <a:ea typeface="Open Sauce"/>
                <a:cs typeface="Arial" panose="020B0604020202020204" pitchFamily="34" charset="0"/>
                <a:sym typeface="Open Sauce"/>
              </a:rPr>
              <a:t> 19 information for workplaces</a:t>
            </a:r>
          </a:p>
          <a:p>
            <a:pPr algn="l">
              <a:lnSpc>
                <a:spcPts val="2800"/>
              </a:lnSpc>
            </a:pPr>
            <a:r>
              <a:rPr lang="en-US" sz="2000" dirty="0">
                <a:solidFill>
                  <a:srgbClr val="5271FF"/>
                </a:solidFill>
                <a:latin typeface="Arial" panose="020B0604020202020204" pitchFamily="34" charset="0"/>
                <a:ea typeface="Open Sauce"/>
                <a:cs typeface="Arial" panose="020B0604020202020204" pitchFamily="34" charset="0"/>
                <a:sym typeface="Open Sauce"/>
              </a:rPr>
              <a:t> </a:t>
            </a:r>
            <a:r>
              <a:rPr lang="en-US" sz="2000" dirty="0">
                <a:solidFill>
                  <a:srgbClr val="5271FF"/>
                </a:solidFill>
                <a:latin typeface="Arial" panose="020B0604020202020204" pitchFamily="34" charset="0"/>
                <a:ea typeface="Open Sauce"/>
                <a:cs typeface="Arial" panose="020B0604020202020204" pitchFamily="34" charset="0"/>
                <a:sym typeface="Open Sauce"/>
                <a:hlinkClick r:id="rId6"/>
              </a:rPr>
              <a:t>https://covid19.swa.gov.au/covid-19-information-workplaces</a:t>
            </a:r>
            <a:r>
              <a:rPr lang="en-US" sz="2000" dirty="0">
                <a:solidFill>
                  <a:srgbClr val="5271FF"/>
                </a:solidFill>
                <a:latin typeface="Arial" panose="020B0604020202020204" pitchFamily="34" charset="0"/>
                <a:ea typeface="Open Sauce"/>
                <a:cs typeface="Arial" panose="020B0604020202020204" pitchFamily="34" charset="0"/>
                <a:sym typeface="Open Sauce"/>
              </a:rPr>
              <a:t> </a:t>
            </a:r>
            <a:r>
              <a:rPr lang="en-US" sz="2000" dirty="0">
                <a:solidFill>
                  <a:srgbClr val="000000"/>
                </a:solidFill>
                <a:latin typeface="Arial" panose="020B0604020202020204" pitchFamily="34" charset="0"/>
                <a:ea typeface="Open Sauce"/>
                <a:cs typeface="Arial" panose="020B0604020202020204" pitchFamily="34" charset="0"/>
                <a:sym typeface="Open Sauce"/>
              </a:rPr>
              <a:t> </a:t>
            </a:r>
          </a:p>
          <a:p>
            <a:pPr algn="l">
              <a:lnSpc>
                <a:spcPts val="2800"/>
              </a:lnSpc>
            </a:pPr>
            <a:r>
              <a:rPr lang="en-US" sz="2000" dirty="0">
                <a:solidFill>
                  <a:srgbClr val="000000"/>
                </a:solidFill>
                <a:latin typeface="Arial" panose="020B0604020202020204" pitchFamily="34" charset="0"/>
                <a:ea typeface="Open Sauce"/>
                <a:cs typeface="Arial" panose="020B0604020202020204" pitchFamily="34" charset="0"/>
                <a:sym typeface="Open Sauce"/>
              </a:rPr>
              <a:t> </a:t>
            </a:r>
          </a:p>
          <a:p>
            <a:pPr>
              <a:lnSpc>
                <a:spcPts val="2800"/>
              </a:lnSpc>
            </a:pPr>
            <a:r>
              <a:rPr lang="en-US" sz="2000" b="1" dirty="0">
                <a:solidFill>
                  <a:srgbClr val="000000"/>
                </a:solidFill>
                <a:latin typeface="Arial" panose="020B0604020202020204" pitchFamily="34" charset="0"/>
                <a:ea typeface="Open Sauce"/>
                <a:cs typeface="Arial" panose="020B0604020202020204" pitchFamily="34" charset="0"/>
                <a:sym typeface="Open Sauce"/>
              </a:rPr>
              <a:t>Beach Safety: </a:t>
            </a:r>
            <a:r>
              <a:rPr lang="en-US" sz="2000" dirty="0">
                <a:solidFill>
                  <a:srgbClr val="5271FF"/>
                </a:solidFill>
                <a:latin typeface="Arial" panose="020B0604020202020204" pitchFamily="34" charset="0"/>
                <a:ea typeface="Open Sauce"/>
                <a:cs typeface="Arial" panose="020B0604020202020204" pitchFamily="34" charset="0"/>
                <a:sym typeface="Open Sauce"/>
                <a:hlinkClick r:id="rId7"/>
              </a:rPr>
              <a:t>https://www.healthdirect.gov.au/beach-safety</a:t>
            </a:r>
            <a:r>
              <a:rPr lang="en-US" sz="2000" dirty="0">
                <a:solidFill>
                  <a:srgbClr val="000000"/>
                </a:solidFill>
                <a:latin typeface="Arial" panose="020B0604020202020204" pitchFamily="34" charset="0"/>
                <a:ea typeface="Open Sauce"/>
                <a:cs typeface="Arial" panose="020B0604020202020204" pitchFamily="34" charset="0"/>
                <a:sym typeface="Open Sauce"/>
              </a:rPr>
              <a:t> </a:t>
            </a:r>
          </a:p>
          <a:p>
            <a:pPr algn="l">
              <a:lnSpc>
                <a:spcPts val="2800"/>
              </a:lnSpc>
            </a:pPr>
            <a:r>
              <a:rPr lang="en-US" sz="2000" b="1" dirty="0">
                <a:solidFill>
                  <a:srgbClr val="000000"/>
                </a:solidFill>
                <a:latin typeface="Arial" panose="020B0604020202020204" pitchFamily="34" charset="0"/>
                <a:ea typeface="Open Sauce"/>
                <a:cs typeface="Arial" panose="020B0604020202020204" pitchFamily="34" charset="0"/>
                <a:sym typeface="Open Sauce"/>
              </a:rPr>
              <a:t>Key facts:</a:t>
            </a:r>
          </a:p>
          <a:p>
            <a:pPr lvl="1">
              <a:lnSpc>
                <a:spcPts val="2800"/>
              </a:lnSpc>
            </a:pPr>
            <a:r>
              <a:rPr lang="en-US" sz="2000" dirty="0">
                <a:solidFill>
                  <a:srgbClr val="000000"/>
                </a:solidFill>
                <a:latin typeface="Arial" panose="020B0604020202020204" pitchFamily="34" charset="0"/>
                <a:ea typeface="Open Sauce"/>
                <a:cs typeface="Arial" panose="020B0604020202020204" pitchFamily="34" charset="0"/>
                <a:sym typeface="Open Sauce"/>
              </a:rPr>
              <a:t>•Always swim between the red and yellow flags on patrolled beaches</a:t>
            </a:r>
          </a:p>
          <a:p>
            <a:pPr lvl="1">
              <a:lnSpc>
                <a:spcPts val="2800"/>
              </a:lnSpc>
            </a:pPr>
            <a:r>
              <a:rPr lang="en-US" sz="2000" dirty="0">
                <a:solidFill>
                  <a:srgbClr val="000000"/>
                </a:solidFill>
                <a:latin typeface="Arial" panose="020B0604020202020204" pitchFamily="34" charset="0"/>
                <a:ea typeface="Open Sauce"/>
                <a:cs typeface="Arial" panose="020B0604020202020204" pitchFamily="34" charset="0"/>
                <a:sym typeface="Open Sauce"/>
              </a:rPr>
              <a:t>•Always swim with someone else </a:t>
            </a:r>
          </a:p>
          <a:p>
            <a:pPr lvl="1">
              <a:lnSpc>
                <a:spcPts val="2800"/>
              </a:lnSpc>
            </a:pPr>
            <a:r>
              <a:rPr lang="en-US" sz="2000" dirty="0">
                <a:solidFill>
                  <a:srgbClr val="000000"/>
                </a:solidFill>
                <a:latin typeface="Arial" panose="020B0604020202020204" pitchFamily="34" charset="0"/>
                <a:ea typeface="Open Sauce"/>
                <a:cs typeface="Arial" panose="020B0604020202020204" pitchFamily="34" charset="0"/>
                <a:sym typeface="Open Sauce"/>
              </a:rPr>
              <a:t>•Never swim after drinking alcohol or taking drugs </a:t>
            </a:r>
          </a:p>
          <a:p>
            <a:pPr algn="l">
              <a:lnSpc>
                <a:spcPts val="2800"/>
              </a:lnSpc>
            </a:pPr>
            <a:endParaRPr lang="en-US" sz="2000" dirty="0">
              <a:solidFill>
                <a:srgbClr val="000000"/>
              </a:solidFill>
              <a:latin typeface="Arial" panose="020B0604020202020204" pitchFamily="34" charset="0"/>
              <a:ea typeface="Open Sauce"/>
              <a:cs typeface="Arial" panose="020B0604020202020204" pitchFamily="34" charset="0"/>
              <a:sym typeface="Open Sauce"/>
            </a:endParaRPr>
          </a:p>
          <a:p>
            <a:pPr>
              <a:lnSpc>
                <a:spcPts val="2800"/>
              </a:lnSpc>
            </a:pPr>
            <a:r>
              <a:rPr lang="en-US" sz="2000" b="1" dirty="0">
                <a:solidFill>
                  <a:srgbClr val="000000"/>
                </a:solidFill>
                <a:latin typeface="Arial" panose="020B0604020202020204" pitchFamily="34" charset="0"/>
                <a:ea typeface="Open Sauce"/>
                <a:cs typeface="Arial" panose="020B0604020202020204" pitchFamily="34" charset="0"/>
                <a:sym typeface="Open Sauce"/>
              </a:rPr>
              <a:t>Overseas Student Health Insurance: </a:t>
            </a:r>
          </a:p>
          <a:p>
            <a:pPr>
              <a:lnSpc>
                <a:spcPts val="2800"/>
              </a:lnSpc>
            </a:pPr>
            <a:r>
              <a:rPr lang="en-US" sz="2000" dirty="0">
                <a:solidFill>
                  <a:srgbClr val="5271FF"/>
                </a:solidFill>
                <a:latin typeface="Arial" panose="020B0604020202020204" pitchFamily="34" charset="0"/>
                <a:ea typeface="Open Sauce"/>
                <a:cs typeface="Arial" panose="020B0604020202020204" pitchFamily="34" charset="0"/>
                <a:sym typeface="Open Sauce"/>
                <a:hlinkClick r:id="rId8"/>
              </a:rPr>
              <a:t>https://www.studyaustralia.gov.au/en/plan-your-move/overseas-student-health-cover-oshc</a:t>
            </a:r>
            <a:endParaRPr lang="en-US" sz="2000" dirty="0">
              <a:solidFill>
                <a:srgbClr val="5271FF"/>
              </a:solidFill>
              <a:latin typeface="Arial" panose="020B0604020202020204" pitchFamily="34" charset="0"/>
              <a:ea typeface="Open Sauce"/>
              <a:cs typeface="Arial" panose="020B0604020202020204" pitchFamily="34" charset="0"/>
              <a:sym typeface="Open Sauce"/>
            </a:endParaRPr>
          </a:p>
          <a:p>
            <a:pPr>
              <a:lnSpc>
                <a:spcPts val="2800"/>
              </a:lnSpc>
            </a:pPr>
            <a:endParaRPr lang="en-US" sz="2000" dirty="0">
              <a:solidFill>
                <a:srgbClr val="5271FF"/>
              </a:solidFill>
              <a:latin typeface="Arial" panose="020B0604020202020204" pitchFamily="34" charset="0"/>
              <a:ea typeface="Open Sauce"/>
              <a:cs typeface="Arial" panose="020B0604020202020204" pitchFamily="34" charset="0"/>
              <a:sym typeface="Open Sauce"/>
            </a:endParaRPr>
          </a:p>
          <a:p>
            <a:pPr algn="l">
              <a:lnSpc>
                <a:spcPts val="2800"/>
              </a:lnSpc>
            </a:pPr>
            <a:r>
              <a:rPr lang="en-US" sz="2000" b="1" dirty="0">
                <a:solidFill>
                  <a:srgbClr val="000000"/>
                </a:solidFill>
                <a:latin typeface="Arial" panose="020B0604020202020204" pitchFamily="34" charset="0"/>
                <a:ea typeface="Open Sauce"/>
                <a:cs typeface="Arial" panose="020B0604020202020204" pitchFamily="34" charset="0"/>
                <a:sym typeface="Open Sauce"/>
              </a:rPr>
              <a:t>Legal Advice: </a:t>
            </a:r>
            <a:r>
              <a:rPr lang="en-US" sz="2000" dirty="0">
                <a:solidFill>
                  <a:srgbClr val="000000"/>
                </a:solidFill>
                <a:latin typeface="Arial" panose="020B0604020202020204" pitchFamily="34" charset="0"/>
                <a:ea typeface="Open Sauce"/>
                <a:cs typeface="Arial" panose="020B0604020202020204" pitchFamily="34" charset="0"/>
                <a:sym typeface="Open Sauce"/>
                <a:hlinkClick r:id="rId9"/>
              </a:rPr>
              <a:t>https://studymelbourne.vic.gov.au/living-here/help-in-tough-times/get-legal-advice</a:t>
            </a:r>
            <a:r>
              <a:rPr lang="en-US" sz="2000" dirty="0">
                <a:solidFill>
                  <a:srgbClr val="000000"/>
                </a:solidFill>
                <a:latin typeface="Arial" panose="020B0604020202020204" pitchFamily="34" charset="0"/>
                <a:ea typeface="Open Sauce"/>
                <a:cs typeface="Arial" panose="020B0604020202020204" pitchFamily="34" charset="0"/>
                <a:sym typeface="Open Sauce"/>
              </a:rPr>
              <a:t> </a:t>
            </a:r>
            <a:endParaRPr lang="en-US" sz="2000" dirty="0">
              <a:solidFill>
                <a:srgbClr val="5271FF"/>
              </a:solidFill>
              <a:latin typeface="Arial" panose="020B0604020202020204" pitchFamily="34" charset="0"/>
              <a:ea typeface="Open Sauce"/>
              <a:cs typeface="Arial" panose="020B0604020202020204" pitchFamily="34" charset="0"/>
              <a:sym typeface="Open Sauce"/>
            </a:endParaRPr>
          </a:p>
        </p:txBody>
      </p:sp>
      <p:sp>
        <p:nvSpPr>
          <p:cNvPr id="13" name="Freeform 10"/>
          <p:cNvSpPr/>
          <p:nvPr/>
        </p:nvSpPr>
        <p:spPr>
          <a:xfrm>
            <a:off x="11779289" y="4733401"/>
            <a:ext cx="5247125" cy="4038600"/>
          </a:xfrm>
          <a:custGeom>
            <a:avLst/>
            <a:gdLst/>
            <a:ahLst/>
            <a:cxnLst/>
            <a:rect l="l" t="t" r="r" b="b"/>
            <a:pathLst>
              <a:path w="5247125" h="6206649">
                <a:moveTo>
                  <a:pt x="0" y="0"/>
                </a:moveTo>
                <a:lnTo>
                  <a:pt x="5247125" y="0"/>
                </a:lnTo>
                <a:lnTo>
                  <a:pt x="5247125" y="6206649"/>
                </a:lnTo>
                <a:lnTo>
                  <a:pt x="0" y="6206649"/>
                </a:lnTo>
                <a:lnTo>
                  <a:pt x="0" y="0"/>
                </a:lnTo>
                <a:close/>
              </a:path>
            </a:pathLst>
          </a:custGeom>
          <a:blipFill>
            <a:blip r:embed="rId4"/>
            <a:srcRect/>
            <a:stretch>
              <a:fillRect t="-53684"/>
            </a:stretch>
          </a:blipFill>
        </p:spPr>
        <p:txBody>
          <a:bodyPr/>
          <a:lstStyle/>
          <a:p>
            <a:endParaRPr lang="en-IN"/>
          </a:p>
        </p:txBody>
      </p:sp>
      <p:sp>
        <p:nvSpPr>
          <p:cNvPr id="14" name="Freeform 11"/>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10"/>
            <a:stretch>
              <a:fillRect t="-2895" b="-2895"/>
            </a:stretch>
          </a:blipFill>
        </p:spPr>
        <p:txBody>
          <a:bodyPr/>
          <a:lstStyle/>
          <a:p>
            <a:endParaRPr lang="en-IN"/>
          </a:p>
        </p:txBody>
      </p:sp>
    </p:spTree>
    <p:extLst>
      <p:ext uri="{BB962C8B-B14F-4D97-AF65-F5344CB8AC3E}">
        <p14:creationId xmlns:p14="http://schemas.microsoft.com/office/powerpoint/2010/main" val="310909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321972" y="2131096"/>
            <a:ext cx="11031837" cy="1306281"/>
            <a:chOff x="0" y="0"/>
            <a:chExt cx="6549373" cy="775512"/>
          </a:xfrm>
        </p:grpSpPr>
        <p:sp>
          <p:nvSpPr>
            <p:cNvPr id="7" name="Freeform 7"/>
            <p:cNvSpPr/>
            <p:nvPr/>
          </p:nvSpPr>
          <p:spPr>
            <a:xfrm>
              <a:off x="0" y="0"/>
              <a:ext cx="6549373" cy="775512"/>
            </a:xfrm>
            <a:custGeom>
              <a:avLst/>
              <a:gdLst/>
              <a:ahLst/>
              <a:cxnLst/>
              <a:rect l="l" t="t" r="r" b="b"/>
              <a:pathLst>
                <a:path w="6549373" h="775512">
                  <a:moveTo>
                    <a:pt x="203200" y="0"/>
                  </a:moveTo>
                  <a:lnTo>
                    <a:pt x="6346173" y="0"/>
                  </a:lnTo>
                  <a:lnTo>
                    <a:pt x="6549373" y="775512"/>
                  </a:lnTo>
                  <a:lnTo>
                    <a:pt x="0" y="775512"/>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6295373" cy="756462"/>
            </a:xfrm>
            <a:prstGeom prst="rect">
              <a:avLst/>
            </a:prstGeom>
          </p:spPr>
          <p:txBody>
            <a:bodyPr lIns="50800" tIns="50800" rIns="50800" bIns="50800" rtlCol="0" anchor="ctr"/>
            <a:lstStyle/>
            <a:p>
              <a:pPr algn="ctr">
                <a:lnSpc>
                  <a:spcPts val="2574"/>
                </a:lnSpc>
              </a:pPr>
              <a:endParaRPr/>
            </a:p>
          </p:txBody>
        </p:sp>
      </p:grpSp>
      <p:grpSp>
        <p:nvGrpSpPr>
          <p:cNvPr id="9" name="Group 9"/>
          <p:cNvGrpSpPr>
            <a:grpSpLocks noChangeAspect="1"/>
          </p:cNvGrpSpPr>
          <p:nvPr/>
        </p:nvGrpSpPr>
        <p:grpSpPr>
          <a:xfrm>
            <a:off x="13444571" y="6150112"/>
            <a:ext cx="3037954" cy="3137599"/>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32357" r="-32357"/>
              </a:stretch>
            </a:blipFill>
          </p:spPr>
          <p:txBody>
            <a:bodyPr/>
            <a:lstStyle/>
            <a:p>
              <a:endParaRPr lang="en-IN"/>
            </a:p>
          </p:txBody>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20000"/>
            </a:solidFill>
          </p:spPr>
          <p:txBody>
            <a:bodyPr/>
            <a:lstStyle/>
            <a:p>
              <a:endParaRPr lang="en-IN"/>
            </a:p>
          </p:txBody>
        </p:sp>
      </p:grpSp>
      <p:grpSp>
        <p:nvGrpSpPr>
          <p:cNvPr id="12" name="Group 12"/>
          <p:cNvGrpSpPr>
            <a:grpSpLocks noChangeAspect="1"/>
          </p:cNvGrpSpPr>
          <p:nvPr/>
        </p:nvGrpSpPr>
        <p:grpSpPr>
          <a:xfrm>
            <a:off x="7374359" y="6150112"/>
            <a:ext cx="3037954" cy="3137599"/>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28054" t="-816" r="-28054"/>
              </a:stretch>
            </a:blipFill>
          </p:spPr>
          <p:txBody>
            <a:bodyPr/>
            <a:lstStyle/>
            <a:p>
              <a:endParaRPr lang="en-IN"/>
            </a:p>
          </p:txBody>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20000"/>
            </a:solidFill>
          </p:spPr>
          <p:txBody>
            <a:bodyPr/>
            <a:lstStyle/>
            <a:p>
              <a:endParaRPr lang="en-IN"/>
            </a:p>
          </p:txBody>
        </p:sp>
      </p:grpSp>
      <p:grpSp>
        <p:nvGrpSpPr>
          <p:cNvPr id="15" name="Group 15"/>
          <p:cNvGrpSpPr>
            <a:grpSpLocks noChangeAspect="1"/>
          </p:cNvGrpSpPr>
          <p:nvPr/>
        </p:nvGrpSpPr>
        <p:grpSpPr>
          <a:xfrm>
            <a:off x="1459318" y="6150112"/>
            <a:ext cx="3009477" cy="3108188"/>
            <a:chOff x="0" y="0"/>
            <a:chExt cx="6350000" cy="6558280"/>
          </a:xfrm>
        </p:grpSpPr>
        <p:sp>
          <p:nvSpPr>
            <p:cNvPr id="16" name="Freeform 1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27422" r="-27422"/>
              </a:stretch>
            </a:blipFill>
          </p:spPr>
          <p:txBody>
            <a:bodyPr/>
            <a:lstStyle/>
            <a:p>
              <a:endParaRPr lang="en-IN"/>
            </a:p>
          </p:txBody>
        </p:sp>
        <p:sp>
          <p:nvSpPr>
            <p:cNvPr id="17" name="Freeform 1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20000"/>
            </a:solidFill>
          </p:spPr>
          <p:txBody>
            <a:bodyPr/>
            <a:lstStyle/>
            <a:p>
              <a:endParaRPr lang="en-IN"/>
            </a:p>
          </p:txBody>
        </p:sp>
      </p:grpSp>
      <p:sp>
        <p:nvSpPr>
          <p:cNvPr id="18" name="TextBox 18"/>
          <p:cNvSpPr txBox="1"/>
          <p:nvPr/>
        </p:nvSpPr>
        <p:spPr>
          <a:xfrm>
            <a:off x="1076325" y="3797811"/>
            <a:ext cx="16197067" cy="2051844"/>
          </a:xfrm>
          <a:prstGeom prst="rect">
            <a:avLst/>
          </a:prstGeom>
        </p:spPr>
        <p:txBody>
          <a:bodyPr wrap="square" lIns="0" tIns="0" rIns="0" bIns="0" rtlCol="0" anchor="t">
            <a:spAutoFit/>
          </a:bodyPr>
          <a:lstStyle/>
          <a:p>
            <a:pPr>
              <a:lnSpc>
                <a:spcPts val="3171"/>
              </a:lnSpc>
            </a:pPr>
            <a:r>
              <a:rPr lang="en-US" sz="2800" b="1" dirty="0">
                <a:solidFill>
                  <a:srgbClr val="000000"/>
                </a:solidFill>
                <a:latin typeface="Arial" panose="020B0604020202020204" pitchFamily="34" charset="0"/>
                <a:ea typeface="Open Sauce Bold"/>
                <a:cs typeface="Arial" panose="020B0604020202020204" pitchFamily="34" charset="0"/>
                <a:sym typeface="Open Sauce Bold"/>
              </a:rPr>
              <a:t>“</a:t>
            </a:r>
            <a:r>
              <a:rPr lang="en-US" sz="2800" b="1" dirty="0">
                <a:solidFill>
                  <a:srgbClr val="000000"/>
                </a:solidFill>
                <a:latin typeface="Arial" panose="020B0604020202020204" pitchFamily="34" charset="0"/>
                <a:ea typeface="Open Sauce"/>
                <a:cs typeface="Arial" panose="020B0604020202020204" pitchFamily="34" charset="0"/>
                <a:sym typeface="Open Sauce"/>
              </a:rPr>
              <a:t>Melbourne is the capital city of Victoria and one of the southern hemisphere’s largest business, cultural, sporting and recreational cities. People living in Melbourne enjoy a safe city, affordable healthcare, world-class education, reliable infrastructure, business opportunities and a healthy environment”</a:t>
            </a:r>
          </a:p>
          <a:p>
            <a:pPr>
              <a:lnSpc>
                <a:spcPts val="3171"/>
              </a:lnSpc>
            </a:pPr>
            <a:r>
              <a:rPr lang="en-US" sz="2800" b="1" u="sng" dirty="0">
                <a:solidFill>
                  <a:srgbClr val="0085D2"/>
                </a:solidFill>
                <a:latin typeface="Arial" panose="020B0604020202020204" pitchFamily="34" charset="0"/>
                <a:ea typeface="Open Sauce"/>
                <a:cs typeface="Arial" panose="020B0604020202020204" pitchFamily="34" charset="0"/>
                <a:sym typeface="Open Sauce"/>
                <a:hlinkClick r:id="rId7" tooltip="https://liveinmelbourne.vic.gov.au/discover"/>
              </a:rPr>
              <a:t>https://liveinmelbourne.vic.gov.au/discover</a:t>
            </a:r>
          </a:p>
        </p:txBody>
      </p:sp>
      <p:sp>
        <p:nvSpPr>
          <p:cNvPr id="19" name="TextBox 19"/>
          <p:cNvSpPr txBox="1"/>
          <p:nvPr/>
        </p:nvSpPr>
        <p:spPr>
          <a:xfrm>
            <a:off x="1193670" y="2517892"/>
            <a:ext cx="7353577" cy="815864"/>
          </a:xfrm>
          <a:prstGeom prst="rect">
            <a:avLst/>
          </a:prstGeom>
        </p:spPr>
        <p:txBody>
          <a:bodyPr lIns="0" tIns="0" rIns="0" bIns="0" rtlCol="0" anchor="t">
            <a:spAutoFit/>
          </a:bodyPr>
          <a:lstStyle/>
          <a:p>
            <a:pPr algn="ctr">
              <a:lnSpc>
                <a:spcPts val="6661"/>
              </a:lnSpc>
            </a:pPr>
            <a:r>
              <a:rPr lang="en-US" sz="5500" dirty="0">
                <a:solidFill>
                  <a:srgbClr val="FFFFFF"/>
                </a:solidFill>
                <a:latin typeface="Droid Serif Bold"/>
                <a:ea typeface="Droid Serif Bold"/>
                <a:cs typeface="Droid Serif Bold"/>
                <a:sym typeface="Droid Serif Bold"/>
              </a:rPr>
              <a:t>Living in Melbourne</a:t>
            </a:r>
          </a:p>
        </p:txBody>
      </p:sp>
      <p:sp>
        <p:nvSpPr>
          <p:cNvPr id="20" name="TextBox 20"/>
          <p:cNvSpPr txBox="1"/>
          <p:nvPr/>
        </p:nvSpPr>
        <p:spPr>
          <a:xfrm>
            <a:off x="980176" y="9629607"/>
            <a:ext cx="15455623" cy="407419"/>
          </a:xfrm>
          <a:prstGeom prst="rect">
            <a:avLst/>
          </a:prstGeom>
        </p:spPr>
        <p:txBody>
          <a:bodyPr lIns="0" tIns="0" rIns="0" bIns="0" rtlCol="0" anchor="t">
            <a:spAutoFit/>
          </a:bodyPr>
          <a:lstStyle/>
          <a:p>
            <a:pPr algn="ctr">
              <a:lnSpc>
                <a:spcPts val="3481"/>
              </a:lnSpc>
              <a:spcBef>
                <a:spcPct val="0"/>
              </a:spcBef>
            </a:pPr>
            <a:r>
              <a:rPr lang="en-US" sz="2400" b="1" spc="-59" dirty="0">
                <a:solidFill>
                  <a:srgbClr val="000000"/>
                </a:solidFill>
                <a:latin typeface="Arial" panose="020B0604020202020204" pitchFamily="34" charset="0"/>
                <a:ea typeface="Open Sauce Bold"/>
                <a:cs typeface="Arial" panose="020B0604020202020204" pitchFamily="34" charset="0"/>
                <a:sym typeface="Open Sauce Bold"/>
              </a:rPr>
              <a:t>Study Melbourne Hub: </a:t>
            </a:r>
            <a:r>
              <a:rPr lang="en-US" sz="2400" b="1" spc="-59" dirty="0">
                <a:solidFill>
                  <a:srgbClr val="0092E6"/>
                </a:solidFill>
                <a:latin typeface="Arial" panose="020B0604020202020204" pitchFamily="34" charset="0"/>
                <a:ea typeface="Open Sauce Bold"/>
                <a:cs typeface="Arial" panose="020B0604020202020204" pitchFamily="34" charset="0"/>
                <a:sym typeface="Open Sauce Bold"/>
              </a:rPr>
              <a:t>https://www.studymelbourne.vic.gov.au/study-melbourne-hub</a:t>
            </a:r>
          </a:p>
        </p:txBody>
      </p:sp>
      <p:sp>
        <p:nvSpPr>
          <p:cNvPr id="21" name="Freeform 21"/>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8"/>
            <a:stretch>
              <a:fillRect t="-2846" b="-1156"/>
            </a:stretch>
          </a:blipFill>
        </p:spPr>
        <p:txBody>
          <a:bodyPr/>
          <a:lstStyle/>
          <a:p>
            <a:endParaRPr lang="en-IN"/>
          </a:p>
        </p:txBody>
      </p:sp>
      <p:sp>
        <p:nvSpPr>
          <p:cNvPr id="22" name="Slide Number Placeholder 21">
            <a:extLst>
              <a:ext uri="{FF2B5EF4-FFF2-40B4-BE49-F238E27FC236}">
                <a16:creationId xmlns:a16="http://schemas.microsoft.com/office/drawing/2014/main" id="{7D009290-74FA-456E-84E1-1671802C733A}"/>
              </a:ext>
            </a:extLst>
          </p:cNvPr>
          <p:cNvSpPr>
            <a:spLocks noGrp="1"/>
          </p:cNvSpPr>
          <p:nvPr>
            <p:ph type="sldNum" sz="quarter" idx="12"/>
          </p:nvPr>
        </p:nvSpPr>
        <p:spPr/>
        <p:txBody>
          <a:bodyPr/>
          <a:lstStyle/>
          <a:p>
            <a:fld id="{B6F15528-21DE-4FAA-801E-634DDDAF4B2B}"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390300" y="2116624"/>
            <a:ext cx="11031837" cy="1043751"/>
            <a:chOff x="0" y="0"/>
            <a:chExt cx="6549373" cy="619653"/>
          </a:xfrm>
        </p:grpSpPr>
        <p:sp>
          <p:nvSpPr>
            <p:cNvPr id="7" name="Freeform 7"/>
            <p:cNvSpPr/>
            <p:nvPr/>
          </p:nvSpPr>
          <p:spPr>
            <a:xfrm>
              <a:off x="0" y="0"/>
              <a:ext cx="6549373" cy="619653"/>
            </a:xfrm>
            <a:custGeom>
              <a:avLst/>
              <a:gdLst/>
              <a:ahLst/>
              <a:cxnLst/>
              <a:rect l="l" t="t" r="r" b="b"/>
              <a:pathLst>
                <a:path w="6549373" h="619653">
                  <a:moveTo>
                    <a:pt x="203200" y="0"/>
                  </a:moveTo>
                  <a:lnTo>
                    <a:pt x="6346173" y="0"/>
                  </a:lnTo>
                  <a:lnTo>
                    <a:pt x="6549373" y="619653"/>
                  </a:lnTo>
                  <a:lnTo>
                    <a:pt x="0" y="619653"/>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6295373" cy="600603"/>
            </a:xfrm>
            <a:prstGeom prst="rect">
              <a:avLst/>
            </a:prstGeom>
          </p:spPr>
          <p:txBody>
            <a:bodyPr lIns="50800" tIns="50800" rIns="50800" bIns="50800" rtlCol="0" anchor="ctr"/>
            <a:lstStyle/>
            <a:p>
              <a:pPr algn="ctr">
                <a:lnSpc>
                  <a:spcPts val="2574"/>
                </a:lnSpc>
              </a:pPr>
              <a:endParaRPr/>
            </a:p>
          </p:txBody>
        </p:sp>
      </p:grpSp>
      <p:grpSp>
        <p:nvGrpSpPr>
          <p:cNvPr id="9" name="Group 9"/>
          <p:cNvGrpSpPr>
            <a:grpSpLocks noChangeAspect="1"/>
          </p:cNvGrpSpPr>
          <p:nvPr/>
        </p:nvGrpSpPr>
        <p:grpSpPr>
          <a:xfrm>
            <a:off x="13069623" y="5383939"/>
            <a:ext cx="2816150" cy="2908520"/>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17570" t="-5787" r="-35643" b="-7586"/>
              </a:stretch>
            </a:blipFill>
          </p:spPr>
          <p:txBody>
            <a:bodyPr/>
            <a:lstStyle/>
            <a:p>
              <a:endParaRPr lang="en-IN"/>
            </a:p>
          </p:txBody>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20000"/>
            </a:solidFill>
          </p:spPr>
          <p:txBody>
            <a:bodyPr/>
            <a:lstStyle/>
            <a:p>
              <a:endParaRPr lang="en-IN"/>
            </a:p>
          </p:txBody>
        </p:sp>
      </p:grpSp>
      <p:grpSp>
        <p:nvGrpSpPr>
          <p:cNvPr id="12" name="Group 12"/>
          <p:cNvGrpSpPr>
            <a:grpSpLocks noChangeAspect="1"/>
          </p:cNvGrpSpPr>
          <p:nvPr/>
        </p:nvGrpSpPr>
        <p:grpSpPr>
          <a:xfrm>
            <a:off x="7901986" y="5374414"/>
            <a:ext cx="2816150" cy="2908520"/>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25466" t="-7529" r="-52338" b="-10274"/>
              </a:stretch>
            </a:blipFill>
          </p:spPr>
          <p:txBody>
            <a:bodyPr/>
            <a:lstStyle/>
            <a:p>
              <a:endParaRPr lang="en-IN"/>
            </a:p>
          </p:txBody>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20000"/>
            </a:solidFill>
          </p:spPr>
          <p:txBody>
            <a:bodyPr/>
            <a:lstStyle/>
            <a:p>
              <a:endParaRPr lang="en-IN"/>
            </a:p>
          </p:txBody>
        </p:sp>
      </p:grpSp>
      <p:grpSp>
        <p:nvGrpSpPr>
          <p:cNvPr id="15" name="Group 15"/>
          <p:cNvGrpSpPr>
            <a:grpSpLocks noChangeAspect="1"/>
          </p:cNvGrpSpPr>
          <p:nvPr/>
        </p:nvGrpSpPr>
        <p:grpSpPr>
          <a:xfrm>
            <a:off x="2447293" y="5343525"/>
            <a:ext cx="2894410" cy="2989347"/>
            <a:chOff x="0" y="0"/>
            <a:chExt cx="6350000" cy="6558280"/>
          </a:xfrm>
        </p:grpSpPr>
        <p:sp>
          <p:nvSpPr>
            <p:cNvPr id="16" name="Freeform 1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24750" t="-1787" r="-54492" b="-16644"/>
              </a:stretch>
            </a:blipFill>
          </p:spPr>
          <p:txBody>
            <a:bodyPr/>
            <a:lstStyle/>
            <a:p>
              <a:endParaRPr lang="en-IN"/>
            </a:p>
          </p:txBody>
        </p:sp>
        <p:sp>
          <p:nvSpPr>
            <p:cNvPr id="17" name="Freeform 1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20000"/>
            </a:solidFill>
          </p:spPr>
          <p:txBody>
            <a:bodyPr/>
            <a:lstStyle/>
            <a:p>
              <a:endParaRPr lang="en-IN"/>
            </a:p>
          </p:txBody>
        </p:sp>
      </p:grpSp>
      <p:sp>
        <p:nvSpPr>
          <p:cNvPr id="18" name="TextBox 18"/>
          <p:cNvSpPr txBox="1"/>
          <p:nvPr/>
        </p:nvSpPr>
        <p:spPr>
          <a:xfrm>
            <a:off x="1203195" y="3486538"/>
            <a:ext cx="15664781" cy="1605696"/>
          </a:xfrm>
          <a:prstGeom prst="rect">
            <a:avLst/>
          </a:prstGeom>
        </p:spPr>
        <p:txBody>
          <a:bodyPr lIns="0" tIns="0" rIns="0" bIns="0" rtlCol="0" anchor="t">
            <a:spAutoFit/>
          </a:bodyPr>
          <a:lstStyle/>
          <a:p>
            <a:pPr algn="l">
              <a:lnSpc>
                <a:spcPts val="3171"/>
              </a:lnSpc>
            </a:pPr>
            <a:r>
              <a:rPr lang="en-US" sz="2400" b="1" dirty="0">
                <a:solidFill>
                  <a:srgbClr val="000000"/>
                </a:solidFill>
                <a:latin typeface="Arial" panose="020B0604020202020204" pitchFamily="34" charset="0"/>
                <a:ea typeface="Open Sauce Bold"/>
                <a:cs typeface="Arial" panose="020B0604020202020204" pitchFamily="34" charset="0"/>
                <a:sym typeface="Open Sauce Bold"/>
              </a:rPr>
              <a:t>Places to Explore</a:t>
            </a:r>
          </a:p>
          <a:p>
            <a:pPr algn="just">
              <a:lnSpc>
                <a:spcPts val="3171"/>
              </a:lnSpc>
            </a:pPr>
            <a:r>
              <a:rPr lang="en-US" sz="2400" dirty="0">
                <a:solidFill>
                  <a:srgbClr val="000000"/>
                </a:solidFill>
                <a:latin typeface="Arial" panose="020B0604020202020204" pitchFamily="34" charset="0"/>
                <a:ea typeface="Open Sauce"/>
                <a:cs typeface="Arial" panose="020B0604020202020204" pitchFamily="34" charset="0"/>
                <a:sym typeface="Open Sauce"/>
              </a:rPr>
              <a:t>Melbourne’s unique climate has something for everyone – summers that are warm, autumns that are moderate, winters that are cool, and springs that are sunny and bright. There are also great activities to enjoy. </a:t>
            </a:r>
            <a:r>
              <a:rPr lang="en-US" sz="2400" u="sng" dirty="0">
                <a:solidFill>
                  <a:srgbClr val="0085D2"/>
                </a:solidFill>
                <a:latin typeface="Arial" panose="020B0604020202020204" pitchFamily="34" charset="0"/>
                <a:ea typeface="Open Sauce"/>
                <a:cs typeface="Arial" panose="020B0604020202020204" pitchFamily="34" charset="0"/>
                <a:sym typeface="Open Sauce"/>
                <a:hlinkClick r:id="rId7" tooltip="https://liveinmelbourne.vic.gov.au/discover/things-to-do-in-melbourne"/>
              </a:rPr>
              <a:t>https://liveinmelbourne.vic.gov.au/discover/things-to-do-in-melbourne</a:t>
            </a:r>
          </a:p>
        </p:txBody>
      </p:sp>
      <p:sp>
        <p:nvSpPr>
          <p:cNvPr id="19" name="TextBox 19"/>
          <p:cNvSpPr txBox="1"/>
          <p:nvPr/>
        </p:nvSpPr>
        <p:spPr>
          <a:xfrm>
            <a:off x="1155570" y="2298817"/>
            <a:ext cx="7353577" cy="815864"/>
          </a:xfrm>
          <a:prstGeom prst="rect">
            <a:avLst/>
          </a:prstGeom>
        </p:spPr>
        <p:txBody>
          <a:bodyPr lIns="0" tIns="0" rIns="0" bIns="0" rtlCol="0" anchor="t">
            <a:spAutoFit/>
          </a:bodyPr>
          <a:lstStyle/>
          <a:p>
            <a:pPr algn="ctr">
              <a:lnSpc>
                <a:spcPts val="6661"/>
              </a:lnSpc>
            </a:pPr>
            <a:r>
              <a:rPr lang="en-US" sz="5500" dirty="0">
                <a:solidFill>
                  <a:srgbClr val="FFFFFF"/>
                </a:solidFill>
                <a:latin typeface="Droid Serif Bold" panose="020B0604020202020204" charset="0"/>
                <a:ea typeface="Droid Serif Bold" panose="020B0604020202020204" charset="0"/>
                <a:cs typeface="Droid Serif Bold" panose="020B0604020202020204" charset="0"/>
                <a:sym typeface="Droid Serif Bold"/>
              </a:rPr>
              <a:t>Living in Melbourne</a:t>
            </a:r>
          </a:p>
        </p:txBody>
      </p:sp>
      <p:sp>
        <p:nvSpPr>
          <p:cNvPr id="20" name="TextBox 20"/>
          <p:cNvSpPr txBox="1"/>
          <p:nvPr/>
        </p:nvSpPr>
        <p:spPr>
          <a:xfrm>
            <a:off x="1155570" y="8609097"/>
            <a:ext cx="15537912" cy="1000274"/>
          </a:xfrm>
          <a:prstGeom prst="rect">
            <a:avLst/>
          </a:prstGeom>
        </p:spPr>
        <p:txBody>
          <a:bodyPr lIns="0" tIns="0" rIns="0" bIns="0" rtlCol="0" anchor="t">
            <a:spAutoFit/>
          </a:bodyPr>
          <a:lstStyle/>
          <a:p>
            <a:pPr algn="just">
              <a:lnSpc>
                <a:spcPts val="2641"/>
              </a:lnSpc>
              <a:spcBef>
                <a:spcPct val="0"/>
              </a:spcBef>
            </a:pPr>
            <a:r>
              <a:rPr lang="en-US" sz="2400" b="1" spc="-45" dirty="0">
                <a:solidFill>
                  <a:srgbClr val="000000"/>
                </a:solidFill>
                <a:latin typeface="Arial" panose="020B0604020202020204" pitchFamily="34" charset="0"/>
                <a:ea typeface="Open Sauce"/>
                <a:cs typeface="Arial" panose="020B0604020202020204" pitchFamily="34" charset="0"/>
                <a:sym typeface="Open Sauce"/>
              </a:rPr>
              <a:t>Cost of Living </a:t>
            </a:r>
            <a:r>
              <a:rPr lang="en-US" sz="2400" spc="-45" dirty="0">
                <a:solidFill>
                  <a:srgbClr val="000000"/>
                </a:solidFill>
                <a:latin typeface="Arial" panose="020B0604020202020204" pitchFamily="34" charset="0"/>
                <a:ea typeface="Open Sauce"/>
                <a:cs typeface="Arial" panose="020B0604020202020204" pitchFamily="34" charset="0"/>
                <a:sym typeface="Open Sauce"/>
              </a:rPr>
              <a:t>- Rent (or other accommodation), utilities, groceries, restaurants and transport. Students should be aware that the costs of studying in Australia will depend on your education provider, the level of study you choose and your study location in Australia.</a:t>
            </a:r>
          </a:p>
        </p:txBody>
      </p:sp>
      <p:sp>
        <p:nvSpPr>
          <p:cNvPr id="21" name="TextBox 21"/>
          <p:cNvSpPr txBox="1"/>
          <p:nvPr/>
        </p:nvSpPr>
        <p:spPr>
          <a:xfrm>
            <a:off x="1155570" y="9617243"/>
            <a:ext cx="10919520" cy="406650"/>
          </a:xfrm>
          <a:prstGeom prst="rect">
            <a:avLst/>
          </a:prstGeom>
        </p:spPr>
        <p:txBody>
          <a:bodyPr wrap="square" lIns="0" tIns="0" rIns="0" bIns="0" rtlCol="0" anchor="t">
            <a:spAutoFit/>
          </a:bodyPr>
          <a:lstStyle/>
          <a:p>
            <a:pPr algn="l">
              <a:lnSpc>
                <a:spcPts val="3454"/>
              </a:lnSpc>
            </a:pPr>
            <a:r>
              <a:rPr lang="en-US" sz="2400" u="sng" dirty="0">
                <a:solidFill>
                  <a:srgbClr val="0085D2"/>
                </a:solidFill>
                <a:latin typeface="Arial" panose="020B0604020202020204" pitchFamily="34" charset="0"/>
                <a:ea typeface="Arimo"/>
                <a:cs typeface="Arial" panose="020B0604020202020204" pitchFamily="34" charset="0"/>
                <a:sym typeface="Arimo"/>
                <a:hlinkClick r:id="rId8" tooltip="https://www.studyinaustralia.gov.au/english/live-in-australia/living-costs"/>
              </a:rPr>
              <a:t>https://www.studyaustralia.gov.au/en/life-in-australia/living-and-education-costs</a:t>
            </a:r>
          </a:p>
        </p:txBody>
      </p:sp>
      <p:sp>
        <p:nvSpPr>
          <p:cNvPr id="22" name="Freeform 22"/>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9"/>
            <a:stretch>
              <a:fillRect t="-2846" b="-1156"/>
            </a:stretch>
          </a:blipFill>
        </p:spPr>
        <p:txBody>
          <a:bodyPr/>
          <a:lstStyle/>
          <a:p>
            <a:endParaRPr lang="en-IN"/>
          </a:p>
        </p:txBody>
      </p:sp>
      <p:sp>
        <p:nvSpPr>
          <p:cNvPr id="23" name="Slide Number Placeholder 22">
            <a:extLst>
              <a:ext uri="{FF2B5EF4-FFF2-40B4-BE49-F238E27FC236}">
                <a16:creationId xmlns:a16="http://schemas.microsoft.com/office/drawing/2014/main" id="{A4751D9A-E8DE-4D4D-B697-7A7A8D959D1E}"/>
              </a:ext>
            </a:extLst>
          </p:cNvPr>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7221200" y="9229725"/>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421538" y="2115147"/>
            <a:ext cx="14047812" cy="1302527"/>
            <a:chOff x="0" y="0"/>
            <a:chExt cx="6574561" cy="609600"/>
          </a:xfrm>
        </p:grpSpPr>
        <p:sp>
          <p:nvSpPr>
            <p:cNvPr id="7" name="Freeform 7"/>
            <p:cNvSpPr/>
            <p:nvPr/>
          </p:nvSpPr>
          <p:spPr>
            <a:xfrm>
              <a:off x="0" y="0"/>
              <a:ext cx="6574561" cy="609600"/>
            </a:xfrm>
            <a:custGeom>
              <a:avLst/>
              <a:gdLst/>
              <a:ahLst/>
              <a:cxnLst/>
              <a:rect l="l" t="t" r="r" b="b"/>
              <a:pathLst>
                <a:path w="6574561" h="609600">
                  <a:moveTo>
                    <a:pt x="203200" y="0"/>
                  </a:moveTo>
                  <a:lnTo>
                    <a:pt x="6371361" y="0"/>
                  </a:lnTo>
                  <a:lnTo>
                    <a:pt x="6574561" y="609600"/>
                  </a:lnTo>
                  <a:lnTo>
                    <a:pt x="0" y="609600"/>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6320561" cy="590550"/>
            </a:xfrm>
            <a:prstGeom prst="rect">
              <a:avLst/>
            </a:prstGeom>
          </p:spPr>
          <p:txBody>
            <a:bodyPr lIns="50800" tIns="50800" rIns="50800" bIns="50800" rtlCol="0" anchor="ctr"/>
            <a:lstStyle/>
            <a:p>
              <a:pPr algn="ctr">
                <a:lnSpc>
                  <a:spcPts val="2574"/>
                </a:lnSpc>
              </a:pPr>
              <a:endParaRPr/>
            </a:p>
          </p:txBody>
        </p:sp>
      </p:grpSp>
      <p:sp>
        <p:nvSpPr>
          <p:cNvPr id="9" name="Freeform 9"/>
          <p:cNvSpPr/>
          <p:nvPr/>
        </p:nvSpPr>
        <p:spPr>
          <a:xfrm>
            <a:off x="9871884" y="4575453"/>
            <a:ext cx="7583069" cy="3934275"/>
          </a:xfrm>
          <a:custGeom>
            <a:avLst/>
            <a:gdLst/>
            <a:ahLst/>
            <a:cxnLst/>
            <a:rect l="l" t="t" r="r" b="b"/>
            <a:pathLst>
              <a:path w="7583069" h="3934275">
                <a:moveTo>
                  <a:pt x="0" y="0"/>
                </a:moveTo>
                <a:lnTo>
                  <a:pt x="7583069" y="0"/>
                </a:lnTo>
                <a:lnTo>
                  <a:pt x="7583069" y="3934275"/>
                </a:lnTo>
                <a:lnTo>
                  <a:pt x="0" y="3934275"/>
                </a:lnTo>
                <a:lnTo>
                  <a:pt x="0" y="0"/>
                </a:lnTo>
                <a:close/>
              </a:path>
            </a:pathLst>
          </a:custGeom>
          <a:blipFill>
            <a:blip r:embed="rId4"/>
            <a:stretch>
              <a:fillRect/>
            </a:stretch>
          </a:blipFill>
        </p:spPr>
        <p:txBody>
          <a:bodyPr/>
          <a:lstStyle/>
          <a:p>
            <a:endParaRPr lang="en-IN"/>
          </a:p>
        </p:txBody>
      </p:sp>
      <p:sp>
        <p:nvSpPr>
          <p:cNvPr id="10" name="Freeform 10"/>
          <p:cNvSpPr/>
          <p:nvPr/>
        </p:nvSpPr>
        <p:spPr>
          <a:xfrm>
            <a:off x="736873" y="7205725"/>
            <a:ext cx="3330589" cy="2453069"/>
          </a:xfrm>
          <a:custGeom>
            <a:avLst/>
            <a:gdLst/>
            <a:ahLst/>
            <a:cxnLst/>
            <a:rect l="l" t="t" r="r" b="b"/>
            <a:pathLst>
              <a:path w="3330589" h="2453069">
                <a:moveTo>
                  <a:pt x="0" y="0"/>
                </a:moveTo>
                <a:lnTo>
                  <a:pt x="3330590" y="0"/>
                </a:lnTo>
                <a:lnTo>
                  <a:pt x="3330590" y="2453069"/>
                </a:lnTo>
                <a:lnTo>
                  <a:pt x="0" y="2453069"/>
                </a:lnTo>
                <a:lnTo>
                  <a:pt x="0" y="0"/>
                </a:lnTo>
                <a:close/>
              </a:path>
            </a:pathLst>
          </a:custGeom>
          <a:blipFill>
            <a:blip r:embed="rId5"/>
            <a:stretch>
              <a:fillRect/>
            </a:stretch>
          </a:blipFill>
          <a:ln cap="sq">
            <a:noFill/>
            <a:prstDash val="solid"/>
            <a:miter/>
          </a:ln>
        </p:spPr>
        <p:txBody>
          <a:bodyPr/>
          <a:lstStyle/>
          <a:p>
            <a:endParaRPr lang="en-IN"/>
          </a:p>
        </p:txBody>
      </p:sp>
      <p:sp>
        <p:nvSpPr>
          <p:cNvPr id="11" name="Freeform 11"/>
          <p:cNvSpPr/>
          <p:nvPr/>
        </p:nvSpPr>
        <p:spPr>
          <a:xfrm>
            <a:off x="5275479" y="7205725"/>
            <a:ext cx="3388389" cy="2453069"/>
          </a:xfrm>
          <a:custGeom>
            <a:avLst/>
            <a:gdLst/>
            <a:ahLst/>
            <a:cxnLst/>
            <a:rect l="l" t="t" r="r" b="b"/>
            <a:pathLst>
              <a:path w="3388389" h="2453069">
                <a:moveTo>
                  <a:pt x="0" y="0"/>
                </a:moveTo>
                <a:lnTo>
                  <a:pt x="3388389" y="0"/>
                </a:lnTo>
                <a:lnTo>
                  <a:pt x="3388389" y="2453069"/>
                </a:lnTo>
                <a:lnTo>
                  <a:pt x="0" y="2453069"/>
                </a:lnTo>
                <a:lnTo>
                  <a:pt x="0" y="0"/>
                </a:lnTo>
                <a:close/>
              </a:path>
            </a:pathLst>
          </a:custGeom>
          <a:blipFill>
            <a:blip r:embed="rId6"/>
            <a:stretch>
              <a:fillRect l="-2585" t="-3851" b="-2733"/>
            </a:stretch>
          </a:blipFill>
          <a:ln cap="sq">
            <a:noFill/>
            <a:prstDash val="solid"/>
            <a:miter/>
          </a:ln>
        </p:spPr>
        <p:txBody>
          <a:bodyPr/>
          <a:lstStyle/>
          <a:p>
            <a:endParaRPr lang="en-IN"/>
          </a:p>
        </p:txBody>
      </p:sp>
      <p:sp>
        <p:nvSpPr>
          <p:cNvPr id="12" name="TextBox 12"/>
          <p:cNvSpPr txBox="1"/>
          <p:nvPr/>
        </p:nvSpPr>
        <p:spPr>
          <a:xfrm>
            <a:off x="1924337" y="2164406"/>
            <a:ext cx="11391325" cy="969753"/>
          </a:xfrm>
          <a:prstGeom prst="rect">
            <a:avLst/>
          </a:prstGeom>
        </p:spPr>
        <p:txBody>
          <a:bodyPr lIns="0" tIns="0" rIns="0" bIns="0" rtlCol="0" anchor="t">
            <a:spAutoFit/>
          </a:bodyPr>
          <a:lstStyle/>
          <a:p>
            <a:pPr>
              <a:lnSpc>
                <a:spcPts val="8345"/>
              </a:lnSpc>
              <a:spcBef>
                <a:spcPct val="0"/>
              </a:spcBef>
            </a:pPr>
            <a:r>
              <a:rPr lang="en-US" sz="5500" dirty="0">
                <a:solidFill>
                  <a:srgbClr val="FFFFFF"/>
                </a:solidFill>
                <a:latin typeface="Droid Serif Bold"/>
                <a:ea typeface="Droid Serif Bold"/>
                <a:cs typeface="Droid Serif Bold"/>
                <a:sym typeface="Droid Serif Bold"/>
              </a:rPr>
              <a:t>Our Melbourne CBD Campus</a:t>
            </a:r>
          </a:p>
        </p:txBody>
      </p:sp>
      <p:sp>
        <p:nvSpPr>
          <p:cNvPr id="13" name="TextBox 13"/>
          <p:cNvSpPr txBox="1"/>
          <p:nvPr/>
        </p:nvSpPr>
        <p:spPr>
          <a:xfrm>
            <a:off x="1977777" y="5151329"/>
            <a:ext cx="5056548" cy="1910503"/>
          </a:xfrm>
          <a:prstGeom prst="rect">
            <a:avLst/>
          </a:prstGeom>
        </p:spPr>
        <p:txBody>
          <a:bodyPr lIns="0" tIns="0" rIns="0" bIns="0" rtlCol="0" anchor="t">
            <a:spAutoFit/>
          </a:bodyPr>
          <a:lstStyle/>
          <a:p>
            <a:pPr algn="ctr">
              <a:lnSpc>
                <a:spcPts val="3812"/>
              </a:lnSpc>
            </a:pPr>
            <a:r>
              <a:rPr lang="en-US" sz="2400" dirty="0">
                <a:solidFill>
                  <a:srgbClr val="000000"/>
                </a:solidFill>
                <a:latin typeface="Arial" panose="020B0604020202020204" pitchFamily="34" charset="0"/>
                <a:ea typeface="Canva Sans"/>
                <a:cs typeface="Arial" panose="020B0604020202020204" pitchFamily="34" charset="0"/>
                <a:sym typeface="Canva Sans"/>
              </a:rPr>
              <a:t>Level 2, 222 Bourke Street</a:t>
            </a:r>
          </a:p>
          <a:p>
            <a:pPr algn="ctr">
              <a:lnSpc>
                <a:spcPts val="3812"/>
              </a:lnSpc>
            </a:pPr>
            <a:r>
              <a:rPr lang="en-US" sz="2400" dirty="0">
                <a:solidFill>
                  <a:srgbClr val="000000"/>
                </a:solidFill>
                <a:latin typeface="Arial" panose="020B0604020202020204" pitchFamily="34" charset="0"/>
                <a:ea typeface="Canva Sans"/>
                <a:cs typeface="Arial" panose="020B0604020202020204" pitchFamily="34" charset="0"/>
                <a:sym typeface="Canva Sans"/>
              </a:rPr>
              <a:t>Melbourne VIC 3000</a:t>
            </a:r>
          </a:p>
          <a:p>
            <a:pPr algn="ctr">
              <a:lnSpc>
                <a:spcPts val="3812"/>
              </a:lnSpc>
            </a:pPr>
            <a:r>
              <a:rPr lang="en-US" sz="2400" dirty="0">
                <a:solidFill>
                  <a:srgbClr val="000000"/>
                </a:solidFill>
                <a:latin typeface="Arial" panose="020B0604020202020204" pitchFamily="34" charset="0"/>
                <a:ea typeface="Canva Sans"/>
                <a:cs typeface="Arial" panose="020B0604020202020204" pitchFamily="34" charset="0"/>
                <a:sym typeface="Canva Sans"/>
              </a:rPr>
              <a:t>Australia</a:t>
            </a:r>
          </a:p>
          <a:p>
            <a:pPr algn="ctr">
              <a:lnSpc>
                <a:spcPts val="3812"/>
              </a:lnSpc>
            </a:pPr>
            <a:endParaRPr lang="en-US" sz="2723" dirty="0">
              <a:solidFill>
                <a:srgbClr val="000000"/>
              </a:solidFill>
              <a:latin typeface="Arial" panose="020B0604020202020204" pitchFamily="34" charset="0"/>
              <a:ea typeface="Canva Sans"/>
              <a:cs typeface="Arial" panose="020B0604020202020204" pitchFamily="34" charset="0"/>
              <a:sym typeface="Canva Sans"/>
            </a:endParaRPr>
          </a:p>
        </p:txBody>
      </p:sp>
      <p:sp>
        <p:nvSpPr>
          <p:cNvPr id="14" name="TextBox 14"/>
          <p:cNvSpPr txBox="1"/>
          <p:nvPr/>
        </p:nvSpPr>
        <p:spPr>
          <a:xfrm>
            <a:off x="327746" y="3843865"/>
            <a:ext cx="9141227" cy="1418915"/>
          </a:xfrm>
          <a:prstGeom prst="rect">
            <a:avLst/>
          </a:prstGeom>
        </p:spPr>
        <p:txBody>
          <a:bodyPr lIns="0" tIns="0" rIns="0" bIns="0" rtlCol="0" anchor="t">
            <a:spAutoFit/>
          </a:bodyPr>
          <a:lstStyle/>
          <a:p>
            <a:pPr algn="ctr">
              <a:lnSpc>
                <a:spcPts val="3779"/>
              </a:lnSpc>
            </a:pPr>
            <a:r>
              <a:rPr lang="en-US" sz="2400" dirty="0">
                <a:solidFill>
                  <a:srgbClr val="000000"/>
                </a:solidFill>
                <a:latin typeface="Arial" panose="020B0604020202020204" pitchFamily="34" charset="0"/>
                <a:ea typeface="Canva Sans Bold"/>
                <a:cs typeface="Arial" panose="020B0604020202020204" pitchFamily="34" charset="0"/>
                <a:sym typeface="Canva Sans Bold"/>
              </a:rPr>
              <a:t>The UBSS Melbourne CBD campus is in the heart of the Melbourne CBD, at the intersection of Bourke Street and Swanston Street</a:t>
            </a:r>
          </a:p>
          <a:p>
            <a:pPr algn="ctr">
              <a:lnSpc>
                <a:spcPts val="3779"/>
              </a:lnSpc>
            </a:pPr>
            <a:endParaRPr lang="en-US" sz="2699" dirty="0">
              <a:solidFill>
                <a:srgbClr val="000000"/>
              </a:solidFill>
              <a:latin typeface="Arial" panose="020B0604020202020204" pitchFamily="34" charset="0"/>
              <a:ea typeface="Canva Sans Bold"/>
              <a:cs typeface="Arial" panose="020B0604020202020204" pitchFamily="34" charset="0"/>
              <a:sym typeface="Canva Sans Bold"/>
            </a:endParaRPr>
          </a:p>
        </p:txBody>
      </p:sp>
      <p:sp>
        <p:nvSpPr>
          <p:cNvPr id="15" name="Freeform 15"/>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7"/>
            <a:stretch>
              <a:fillRect t="-2846" b="-1156"/>
            </a:stretch>
          </a:blipFill>
        </p:spPr>
        <p:txBody>
          <a:bodyPr/>
          <a:lstStyle/>
          <a:p>
            <a:endParaRPr lang="en-IN"/>
          </a:p>
        </p:txBody>
      </p:sp>
      <p:sp>
        <p:nvSpPr>
          <p:cNvPr id="16" name="Slide Number Placeholder 15">
            <a:extLst>
              <a:ext uri="{FF2B5EF4-FFF2-40B4-BE49-F238E27FC236}">
                <a16:creationId xmlns:a16="http://schemas.microsoft.com/office/drawing/2014/main" id="{7D8A365A-16C1-4FFA-8A3B-108154A055A4}"/>
              </a:ext>
            </a:extLst>
          </p:cNvPr>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188275"/>
            <a:ext cx="17678400" cy="991045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0000" r="-10000"/>
            </a:stretch>
          </a:blipFill>
        </p:spPr>
        <p:txBody>
          <a:bodyPr/>
          <a:lstStyle/>
          <a:p>
            <a:endParaRPr lang="en-IN"/>
          </a:p>
        </p:txBody>
      </p:sp>
      <p:sp>
        <p:nvSpPr>
          <p:cNvPr id="5" name="Freeform 5"/>
          <p:cNvSpPr/>
          <p:nvPr/>
        </p:nvSpPr>
        <p:spPr>
          <a:xfrm>
            <a:off x="16402254" y="188275"/>
            <a:ext cx="1428546" cy="1604742"/>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4"/>
            <a:stretch>
              <a:fillRect/>
            </a:stretch>
          </a:blipFill>
        </p:spPr>
        <p:txBody>
          <a:bodyPr/>
          <a:lstStyle/>
          <a:p>
            <a:endParaRPr lang="en-IN"/>
          </a:p>
        </p:txBody>
      </p:sp>
      <p:grpSp>
        <p:nvGrpSpPr>
          <p:cNvPr id="6" name="Group 6"/>
          <p:cNvGrpSpPr/>
          <p:nvPr/>
        </p:nvGrpSpPr>
        <p:grpSpPr>
          <a:xfrm>
            <a:off x="5259067" y="188275"/>
            <a:ext cx="11010413" cy="1434641"/>
            <a:chOff x="0" y="0"/>
            <a:chExt cx="4554943" cy="609600"/>
          </a:xfrm>
        </p:grpSpPr>
        <p:sp>
          <p:nvSpPr>
            <p:cNvPr id="7" name="Freeform 7"/>
            <p:cNvSpPr/>
            <p:nvPr/>
          </p:nvSpPr>
          <p:spPr>
            <a:xfrm>
              <a:off x="0" y="0"/>
              <a:ext cx="4554943" cy="609600"/>
            </a:xfrm>
            <a:custGeom>
              <a:avLst/>
              <a:gdLst/>
              <a:ahLst/>
              <a:cxnLst/>
              <a:rect l="l" t="t" r="r" b="b"/>
              <a:pathLst>
                <a:path w="4554943" h="609600">
                  <a:moveTo>
                    <a:pt x="203200" y="0"/>
                  </a:moveTo>
                  <a:lnTo>
                    <a:pt x="4351743" y="0"/>
                  </a:lnTo>
                  <a:lnTo>
                    <a:pt x="4554943" y="609600"/>
                  </a:lnTo>
                  <a:lnTo>
                    <a:pt x="0" y="609600"/>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4300943" cy="590550"/>
            </a:xfrm>
            <a:prstGeom prst="rect">
              <a:avLst/>
            </a:prstGeom>
          </p:spPr>
          <p:txBody>
            <a:bodyPr lIns="50800" tIns="50800" rIns="50800" bIns="50800" rtlCol="0" anchor="ctr"/>
            <a:lstStyle/>
            <a:p>
              <a:pPr algn="ctr">
                <a:lnSpc>
                  <a:spcPts val="2574"/>
                </a:lnSpc>
              </a:pPr>
              <a:endParaRPr/>
            </a:p>
          </p:txBody>
        </p:sp>
      </p:grpSp>
      <p:sp>
        <p:nvSpPr>
          <p:cNvPr id="9" name="Freeform 9"/>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5"/>
            <a:stretch>
              <a:fillRect t="-2895" b="-2895"/>
            </a:stretch>
          </a:blipFill>
        </p:spPr>
        <p:txBody>
          <a:bodyPr/>
          <a:lstStyle/>
          <a:p>
            <a:endParaRPr lang="en-IN"/>
          </a:p>
        </p:txBody>
      </p:sp>
      <p:sp>
        <p:nvSpPr>
          <p:cNvPr id="14" name="TextBox 13">
            <a:extLst>
              <a:ext uri="{FF2B5EF4-FFF2-40B4-BE49-F238E27FC236}">
                <a16:creationId xmlns:a16="http://schemas.microsoft.com/office/drawing/2014/main" id="{9BF7ECCD-5CE4-AD4C-072E-DE62E5411F43}"/>
              </a:ext>
            </a:extLst>
          </p:cNvPr>
          <p:cNvSpPr txBox="1"/>
          <p:nvPr/>
        </p:nvSpPr>
        <p:spPr>
          <a:xfrm>
            <a:off x="8052122" y="167842"/>
            <a:ext cx="6196313" cy="1299458"/>
          </a:xfrm>
          <a:prstGeom prst="rect">
            <a:avLst/>
          </a:prstGeom>
          <a:noFill/>
        </p:spPr>
        <p:txBody>
          <a:bodyPr wrap="square">
            <a:spAutoFit/>
          </a:bodyPr>
          <a:lstStyle/>
          <a:p>
            <a:pPr>
              <a:lnSpc>
                <a:spcPts val="10811"/>
              </a:lnSpc>
            </a:pPr>
            <a:r>
              <a:rPr lang="en-US" sz="5400" dirty="0">
                <a:solidFill>
                  <a:srgbClr val="FFFFFF"/>
                </a:solidFill>
                <a:latin typeface="Droid Serif Bold"/>
                <a:ea typeface="Droid Serif Bold"/>
                <a:cs typeface="Droid Serif Bold"/>
                <a:sym typeface="Droid Serif Bold"/>
              </a:rPr>
              <a:t>Key UBSS Staff</a:t>
            </a:r>
          </a:p>
        </p:txBody>
      </p:sp>
      <p:sp>
        <p:nvSpPr>
          <p:cNvPr id="17" name="TextBox 16"/>
          <p:cNvSpPr txBox="1"/>
          <p:nvPr/>
        </p:nvSpPr>
        <p:spPr>
          <a:xfrm>
            <a:off x="11582400" y="7581900"/>
            <a:ext cx="7162800" cy="2350067"/>
          </a:xfrm>
          <a:prstGeom prst="rect">
            <a:avLst/>
          </a:prstGeom>
        </p:spPr>
        <p:txBody>
          <a:bodyPr wrap="square" lIns="0" tIns="0" rIns="0" bIns="0" rtlCol="0" anchor="t">
            <a:spAutoFit/>
          </a:bodyPr>
          <a:lstStyle/>
          <a:p>
            <a:pPr algn="ctr">
              <a:lnSpc>
                <a:spcPts val="3079"/>
              </a:lnSpc>
            </a:pPr>
            <a:r>
              <a:rPr lang="en-US" sz="2200" b="1" dirty="0">
                <a:solidFill>
                  <a:srgbClr val="000000"/>
                </a:solidFill>
                <a:latin typeface="Arial" panose="020B0604020202020204" pitchFamily="34" charset="0"/>
                <a:ea typeface="Canva Sans Bold"/>
                <a:cs typeface="Arial" panose="020B0604020202020204" pitchFamily="34" charset="0"/>
                <a:sym typeface="Canva Sans Bold"/>
              </a:rPr>
              <a:t>George Lai</a:t>
            </a:r>
          </a:p>
          <a:p>
            <a:pPr algn="ctr">
              <a:lnSpc>
                <a:spcPts val="3079"/>
              </a:lnSpc>
            </a:pPr>
            <a:r>
              <a:rPr lang="en-US" sz="2200" dirty="0">
                <a:solidFill>
                  <a:srgbClr val="000000"/>
                </a:solidFill>
                <a:latin typeface="Arial" panose="020B0604020202020204" pitchFamily="34" charset="0"/>
                <a:ea typeface="Canva Sans"/>
                <a:cs typeface="Arial" panose="020B0604020202020204" pitchFamily="34" charset="0"/>
                <a:sym typeface="Canva Sans"/>
              </a:rPr>
              <a:t>Campus Manager</a:t>
            </a:r>
          </a:p>
          <a:p>
            <a:pPr algn="ctr">
              <a:lnSpc>
                <a:spcPts val="3079"/>
              </a:lnSpc>
            </a:pPr>
            <a:r>
              <a:rPr lang="en-US" sz="2200" dirty="0">
                <a:solidFill>
                  <a:srgbClr val="000000"/>
                </a:solidFill>
                <a:latin typeface="Arial" panose="020B0604020202020204" pitchFamily="34" charset="0"/>
                <a:ea typeface="Canva Sans"/>
                <a:cs typeface="Arial" panose="020B0604020202020204" pitchFamily="34" charset="0"/>
                <a:sym typeface="Canva Sans"/>
              </a:rPr>
              <a:t>Compliance Manager</a:t>
            </a:r>
          </a:p>
          <a:p>
            <a:pPr algn="ctr">
              <a:lnSpc>
                <a:spcPts val="3079"/>
              </a:lnSpc>
            </a:pPr>
            <a:r>
              <a:rPr lang="en-US" sz="2200" dirty="0">
                <a:solidFill>
                  <a:srgbClr val="000000"/>
                </a:solidFill>
                <a:latin typeface="Arial" panose="020B0604020202020204" pitchFamily="34" charset="0"/>
                <a:ea typeface="Canva Sans"/>
                <a:cs typeface="Arial" panose="020B0604020202020204" pitchFamily="34" charset="0"/>
                <a:sym typeface="Canva Sans"/>
              </a:rPr>
              <a:t>Melbourne CBD campus </a:t>
            </a:r>
          </a:p>
          <a:p>
            <a:pPr algn="ctr">
              <a:lnSpc>
                <a:spcPts val="3079"/>
              </a:lnSpc>
            </a:pPr>
            <a:r>
              <a:rPr lang="en-US" sz="2200" u="sng" dirty="0">
                <a:solidFill>
                  <a:srgbClr val="000000"/>
                </a:solidFill>
                <a:latin typeface="Arial" panose="020B0604020202020204" pitchFamily="34" charset="0"/>
                <a:ea typeface="Canva Sans"/>
                <a:cs typeface="Arial" panose="020B0604020202020204" pitchFamily="34" charset="0"/>
                <a:sym typeface="Canva Sans"/>
                <a:hlinkClick r:id="rId6"/>
              </a:rPr>
              <a:t>George.Lai@ubss.edu.au</a:t>
            </a:r>
            <a:r>
              <a:rPr lang="en-US" sz="2200" u="sng" dirty="0">
                <a:solidFill>
                  <a:srgbClr val="000000"/>
                </a:solidFill>
                <a:latin typeface="Arial" panose="020B0604020202020204" pitchFamily="34" charset="0"/>
                <a:ea typeface="Canva Sans"/>
                <a:cs typeface="Arial" panose="020B0604020202020204" pitchFamily="34" charset="0"/>
                <a:sym typeface="Canva Sans"/>
              </a:rPr>
              <a:t>  </a:t>
            </a:r>
          </a:p>
          <a:p>
            <a:pPr algn="ctr">
              <a:lnSpc>
                <a:spcPts val="3079"/>
              </a:lnSpc>
            </a:pPr>
            <a:endParaRPr lang="en-US" sz="2200" u="sng" dirty="0">
              <a:solidFill>
                <a:srgbClr val="000000"/>
              </a:solidFill>
              <a:latin typeface="Arial" panose="020B0604020202020204" pitchFamily="34" charset="0"/>
              <a:ea typeface="Canva Sans"/>
              <a:cs typeface="Arial" panose="020B0604020202020204" pitchFamily="34" charset="0"/>
              <a:sym typeface="Canva Sans"/>
            </a:endParaRPr>
          </a:p>
        </p:txBody>
      </p:sp>
      <p:sp>
        <p:nvSpPr>
          <p:cNvPr id="19" name="TextBox 15"/>
          <p:cNvSpPr txBox="1"/>
          <p:nvPr/>
        </p:nvSpPr>
        <p:spPr>
          <a:xfrm>
            <a:off x="6096000" y="7671955"/>
            <a:ext cx="5844589" cy="2440989"/>
          </a:xfrm>
          <a:prstGeom prst="rect">
            <a:avLst/>
          </a:prstGeom>
        </p:spPr>
        <p:txBody>
          <a:bodyPr wrap="square" lIns="0" tIns="0" rIns="0" bIns="0" rtlCol="0" anchor="t">
            <a:spAutoFit/>
          </a:bodyPr>
          <a:lstStyle/>
          <a:p>
            <a:pPr algn="ctr"/>
            <a:r>
              <a:rPr lang="en-US" sz="2199" b="1" dirty="0">
                <a:solidFill>
                  <a:srgbClr val="000000"/>
                </a:solidFill>
                <a:latin typeface="Arial" panose="020B0604020202020204" pitchFamily="34" charset="0"/>
                <a:ea typeface="Canva Sans Bold"/>
                <a:cs typeface="Arial" panose="020B0604020202020204" pitchFamily="34" charset="0"/>
                <a:sym typeface="Canva Sans Bold"/>
              </a:rPr>
              <a:t>Dr Mack Meshkati</a:t>
            </a:r>
            <a:endParaRPr lang="en-US" sz="2200" b="1" dirty="0">
              <a:solidFill>
                <a:srgbClr val="000000"/>
              </a:solidFill>
              <a:latin typeface="Arial" panose="020B0604020202020204" pitchFamily="34" charset="0"/>
              <a:ea typeface="Canva Sans Bold"/>
              <a:cs typeface="Arial" panose="020B0604020202020204" pitchFamily="34" charset="0"/>
              <a:sym typeface="Canva Sans Bold"/>
            </a:endParaRPr>
          </a:p>
          <a:p>
            <a:pPr algn="ctr"/>
            <a:r>
              <a:rPr lang="en-AU" sz="2200" dirty="0">
                <a:solidFill>
                  <a:srgbClr val="000000"/>
                </a:solidFill>
                <a:latin typeface="Arial" panose="020B0604020202020204" pitchFamily="34" charset="0"/>
                <a:ea typeface="Canva Sans"/>
                <a:cs typeface="Arial" panose="020B0604020202020204" pitchFamily="34" charset="0"/>
                <a:sym typeface="Canva Sans"/>
              </a:rPr>
              <a:t>Student Success Manager / Senior Lecturer</a:t>
            </a:r>
          </a:p>
          <a:p>
            <a:pPr algn="ctr"/>
            <a:r>
              <a:rPr lang="en-AU" sz="2200" dirty="0">
                <a:solidFill>
                  <a:srgbClr val="000000"/>
                </a:solidFill>
                <a:latin typeface="Arial" panose="020B0604020202020204" pitchFamily="34" charset="0"/>
                <a:ea typeface="Canva Sans"/>
                <a:cs typeface="Arial" panose="020B0604020202020204" pitchFamily="34" charset="0"/>
                <a:sym typeface="Canva Sans"/>
              </a:rPr>
              <a:t>Melbourne CBD Campus</a:t>
            </a:r>
          </a:p>
          <a:p>
            <a:pPr algn="ctr"/>
            <a:r>
              <a:rPr lang="en-AU" sz="2200" dirty="0">
                <a:solidFill>
                  <a:srgbClr val="000000"/>
                </a:solidFill>
                <a:latin typeface="Arial" panose="020B0604020202020204" pitchFamily="34" charset="0"/>
                <a:ea typeface="Canva Sans"/>
                <a:cs typeface="Arial" panose="020B0604020202020204" pitchFamily="34" charset="0"/>
                <a:sym typeface="Canva Sans"/>
                <a:hlinkClick r:id="rId7"/>
              </a:rPr>
              <a:t>Mack.Meshkati@ubss.edu.au</a:t>
            </a:r>
            <a:r>
              <a:rPr lang="en-AU" sz="2200" dirty="0">
                <a:solidFill>
                  <a:srgbClr val="000000"/>
                </a:solidFill>
                <a:latin typeface="Arial" panose="020B0604020202020204" pitchFamily="34" charset="0"/>
                <a:ea typeface="Canva Sans"/>
                <a:cs typeface="Arial" panose="020B0604020202020204" pitchFamily="34" charset="0"/>
                <a:sym typeface="Canva Sans"/>
              </a:rPr>
              <a:t> </a:t>
            </a:r>
            <a:endParaRPr lang="en-US" sz="2200" u="sng" dirty="0">
              <a:solidFill>
                <a:srgbClr val="000000"/>
              </a:solidFill>
              <a:latin typeface="Arial" panose="020B0604020202020204" pitchFamily="34" charset="0"/>
              <a:ea typeface="Canva Sans"/>
              <a:cs typeface="Arial" panose="020B0604020202020204" pitchFamily="34" charset="0"/>
              <a:sym typeface="Canva Sans"/>
              <a:hlinkClick r:id="rId8" tooltip="mailto:Wayne.smithson@ubss.edu.au"/>
            </a:endParaRPr>
          </a:p>
          <a:p>
            <a:pPr algn="ctr">
              <a:lnSpc>
                <a:spcPts val="2940"/>
              </a:lnSpc>
            </a:pPr>
            <a:endParaRPr lang="en-US" sz="2200" u="sng" dirty="0">
              <a:solidFill>
                <a:srgbClr val="000000"/>
              </a:solidFill>
              <a:latin typeface="Arial" panose="020B0604020202020204" pitchFamily="34" charset="0"/>
              <a:ea typeface="Open Sauce"/>
              <a:cs typeface="Arial" panose="020B0604020202020204" pitchFamily="34" charset="0"/>
              <a:sym typeface="Open Sauce"/>
              <a:hlinkClick r:id="" action="ppaction://noaction"/>
            </a:endParaRPr>
          </a:p>
          <a:p>
            <a:pPr algn="ctr">
              <a:lnSpc>
                <a:spcPts val="2940"/>
              </a:lnSpc>
            </a:pPr>
            <a:r>
              <a:rPr lang="en-US" sz="2200" dirty="0">
                <a:solidFill>
                  <a:srgbClr val="000000"/>
                </a:solidFill>
                <a:latin typeface="Arial" panose="020B0604020202020204" pitchFamily="34" charset="0"/>
                <a:ea typeface="Open Sauce Bold"/>
                <a:cs typeface="Arial" panose="020B0604020202020204" pitchFamily="34" charset="0"/>
                <a:sym typeface="Open Sauce Bold"/>
              </a:rPr>
              <a:t> </a:t>
            </a:r>
          </a:p>
          <a:p>
            <a:pPr algn="ctr">
              <a:lnSpc>
                <a:spcPts val="2940"/>
              </a:lnSpc>
            </a:pPr>
            <a:endParaRPr lang="en-US" sz="2200" dirty="0">
              <a:solidFill>
                <a:srgbClr val="000000"/>
              </a:solidFill>
              <a:latin typeface="Arial" panose="020B0604020202020204" pitchFamily="34" charset="0"/>
              <a:ea typeface="Open Sauce Bold"/>
              <a:cs typeface="Arial" panose="020B0604020202020204" pitchFamily="34" charset="0"/>
              <a:sym typeface="Open Sauce Bold"/>
            </a:endParaRPr>
          </a:p>
        </p:txBody>
      </p:sp>
      <p:pic>
        <p:nvPicPr>
          <p:cNvPr id="20" name="Picture 19">
            <a:extLst>
              <a:ext uri="{FF2B5EF4-FFF2-40B4-BE49-F238E27FC236}">
                <a16:creationId xmlns:a16="http://schemas.microsoft.com/office/drawing/2014/main" id="{C96C6C2E-1CDB-EC7B-F04D-3CA1FEB58CC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3266079" y="3315503"/>
            <a:ext cx="3674990" cy="3674990"/>
          </a:xfrm>
          <a:prstGeom prst="rect">
            <a:avLst/>
          </a:prstGeom>
          <a:effectLst>
            <a:outerShdw blurRad="50800" dist="50800" dir="5400000" algn="ctr" rotWithShape="0">
              <a:schemeClr val="bg1">
                <a:lumMod val="65000"/>
              </a:schemeClr>
            </a:outerShdw>
          </a:effectLst>
        </p:spPr>
      </p:pic>
      <p:pic>
        <p:nvPicPr>
          <p:cNvPr id="3" name="Picture 2">
            <a:extLst>
              <a:ext uri="{FF2B5EF4-FFF2-40B4-BE49-F238E27FC236}">
                <a16:creationId xmlns:a16="http://schemas.microsoft.com/office/drawing/2014/main" id="{A4EED01D-FDFC-2BD8-923E-6224DC2F4D8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082360" y="3315504"/>
            <a:ext cx="3809196" cy="3809196"/>
          </a:xfrm>
          <a:prstGeom prst="rect">
            <a:avLst/>
          </a:prstGeom>
        </p:spPr>
      </p:pic>
      <p:sp>
        <p:nvSpPr>
          <p:cNvPr id="10" name="TextBox 15">
            <a:extLst>
              <a:ext uri="{FF2B5EF4-FFF2-40B4-BE49-F238E27FC236}">
                <a16:creationId xmlns:a16="http://schemas.microsoft.com/office/drawing/2014/main" id="{D24BAB58-A630-C865-FB54-F0FAE1392BFA}"/>
              </a:ext>
            </a:extLst>
          </p:cNvPr>
          <p:cNvSpPr txBox="1"/>
          <p:nvPr/>
        </p:nvSpPr>
        <p:spPr>
          <a:xfrm>
            <a:off x="152400" y="7437415"/>
            <a:ext cx="5486400" cy="2358659"/>
          </a:xfrm>
          <a:prstGeom prst="rect">
            <a:avLst/>
          </a:prstGeom>
        </p:spPr>
        <p:txBody>
          <a:bodyPr wrap="square" lIns="0" tIns="0" rIns="0" bIns="0" rtlCol="0" anchor="t">
            <a:spAutoFit/>
          </a:bodyPr>
          <a:lstStyle/>
          <a:p>
            <a:pPr algn="ctr">
              <a:lnSpc>
                <a:spcPts val="3079"/>
              </a:lnSpc>
            </a:pPr>
            <a:r>
              <a:rPr lang="en-US" sz="2199" b="1" dirty="0">
                <a:solidFill>
                  <a:srgbClr val="000000"/>
                </a:solidFill>
                <a:latin typeface="Arial" panose="020B0604020202020204" pitchFamily="34" charset="0"/>
                <a:ea typeface="Canva Sans Bold"/>
                <a:cs typeface="Arial" panose="020B0604020202020204" pitchFamily="34" charset="0"/>
                <a:sym typeface="Canva Sans Bold"/>
              </a:rPr>
              <a:t>Associate Professor Wayne Smithson</a:t>
            </a:r>
          </a:p>
          <a:p>
            <a:pPr algn="ctr">
              <a:lnSpc>
                <a:spcPts val="3079"/>
              </a:lnSpc>
            </a:pPr>
            <a:r>
              <a:rPr lang="en-US" sz="2200" dirty="0">
                <a:solidFill>
                  <a:srgbClr val="000000"/>
                </a:solidFill>
                <a:latin typeface="Arial" panose="020B0604020202020204" pitchFamily="34" charset="0"/>
                <a:ea typeface="Canva Sans"/>
                <a:cs typeface="Arial" panose="020B0604020202020204" pitchFamily="34" charset="0"/>
                <a:sym typeface="Canva Sans"/>
              </a:rPr>
              <a:t>Academic Programs Director </a:t>
            </a:r>
          </a:p>
          <a:p>
            <a:pPr algn="ctr">
              <a:lnSpc>
                <a:spcPts val="3079"/>
              </a:lnSpc>
            </a:pPr>
            <a:r>
              <a:rPr lang="en-AU" sz="2200" dirty="0">
                <a:solidFill>
                  <a:srgbClr val="000000"/>
                </a:solidFill>
                <a:latin typeface="Arial" panose="020B0604020202020204" pitchFamily="34" charset="0"/>
                <a:ea typeface="Canva Sans"/>
                <a:cs typeface="Arial" panose="020B0604020202020204" pitchFamily="34" charset="0"/>
                <a:sym typeface="Canva Sans"/>
              </a:rPr>
              <a:t>Subject Matter Expert (SME) Project Lead</a:t>
            </a:r>
          </a:p>
          <a:p>
            <a:pPr algn="ctr">
              <a:lnSpc>
                <a:spcPts val="3079"/>
              </a:lnSpc>
            </a:pPr>
            <a:r>
              <a:rPr lang="en-AU" sz="2200" dirty="0">
                <a:solidFill>
                  <a:srgbClr val="000000"/>
                </a:solidFill>
                <a:latin typeface="Arial" panose="020B0604020202020204" pitchFamily="34" charset="0"/>
                <a:ea typeface="Canva Sans"/>
                <a:cs typeface="Arial" panose="020B0604020202020204" pitchFamily="34" charset="0"/>
                <a:sym typeface="Canva Sans"/>
              </a:rPr>
              <a:t>  </a:t>
            </a:r>
            <a:r>
              <a:rPr lang="en-US" sz="2200" dirty="0">
                <a:solidFill>
                  <a:srgbClr val="000000"/>
                </a:solidFill>
                <a:latin typeface="Arial" panose="020B0604020202020204" pitchFamily="34" charset="0"/>
                <a:ea typeface="Canva Sans"/>
                <a:cs typeface="Arial" panose="020B0604020202020204" pitchFamily="34" charset="0"/>
                <a:sym typeface="Canva Sans"/>
              </a:rPr>
              <a:t>Sydney CBD campus</a:t>
            </a:r>
          </a:p>
          <a:p>
            <a:pPr algn="ctr">
              <a:lnSpc>
                <a:spcPts val="3079"/>
              </a:lnSpc>
            </a:pPr>
            <a:r>
              <a:rPr lang="en-US" sz="2200" u="sng" dirty="0">
                <a:solidFill>
                  <a:srgbClr val="000000"/>
                </a:solidFill>
                <a:latin typeface="Arial" panose="020B0604020202020204" pitchFamily="34" charset="0"/>
                <a:ea typeface="Canva Sans"/>
                <a:cs typeface="Arial" panose="020B0604020202020204" pitchFamily="34" charset="0"/>
                <a:sym typeface="Canva Sans"/>
                <a:hlinkClick r:id="rId11"/>
              </a:rPr>
              <a:t>Wayne.Smithson@ubss.edu.au</a:t>
            </a:r>
            <a:r>
              <a:rPr lang="en-US" sz="2200" u="sng" dirty="0">
                <a:solidFill>
                  <a:srgbClr val="000000"/>
                </a:solidFill>
                <a:latin typeface="Arial" panose="020B0604020202020204" pitchFamily="34" charset="0"/>
                <a:ea typeface="Canva Sans"/>
                <a:cs typeface="Arial" panose="020B0604020202020204" pitchFamily="34" charset="0"/>
                <a:sym typeface="Canva Sans"/>
              </a:rPr>
              <a:t> </a:t>
            </a:r>
          </a:p>
          <a:p>
            <a:pPr algn="ctr">
              <a:lnSpc>
                <a:spcPts val="3079"/>
              </a:lnSpc>
            </a:pPr>
            <a:endParaRPr lang="en-US" sz="2199" u="sng" dirty="0">
              <a:solidFill>
                <a:srgbClr val="000000"/>
              </a:solidFill>
              <a:latin typeface="Arial" panose="020B0604020202020204" pitchFamily="34" charset="0"/>
              <a:ea typeface="Canva Sans"/>
              <a:cs typeface="Arial" panose="020B0604020202020204" pitchFamily="34" charset="0"/>
              <a:sym typeface="Canva Sans"/>
              <a:hlinkClick r:id="rId8" tooltip="mailto:Wayne.smithson@ubss.edu.au"/>
            </a:endParaRPr>
          </a:p>
        </p:txBody>
      </p:sp>
      <p:pic>
        <p:nvPicPr>
          <p:cNvPr id="12" name="Picture 11" descr="A person in a suit&#10;&#10;AI-generated content may be incorrect.">
            <a:extLst>
              <a:ext uri="{FF2B5EF4-FFF2-40B4-BE49-F238E27FC236}">
                <a16:creationId xmlns:a16="http://schemas.microsoft.com/office/drawing/2014/main" id="{6D10964F-6645-BAD1-4D1F-8A5C179623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46931" y="3315503"/>
            <a:ext cx="3809197" cy="380919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dirty="0"/>
          </a:p>
        </p:txBody>
      </p:sp>
      <p:sp>
        <p:nvSpPr>
          <p:cNvPr id="3" name="Freeform 3"/>
          <p:cNvSpPr/>
          <p:nvPr/>
        </p:nvSpPr>
        <p:spPr>
          <a:xfrm>
            <a:off x="17221200" y="9229725"/>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1593669" y="1989105"/>
            <a:ext cx="13170863" cy="1427195"/>
            <a:chOff x="0" y="0"/>
            <a:chExt cx="6738068" cy="609600"/>
          </a:xfrm>
        </p:grpSpPr>
        <p:sp>
          <p:nvSpPr>
            <p:cNvPr id="7" name="Freeform 7"/>
            <p:cNvSpPr/>
            <p:nvPr/>
          </p:nvSpPr>
          <p:spPr>
            <a:xfrm>
              <a:off x="0" y="0"/>
              <a:ext cx="6738069" cy="609600"/>
            </a:xfrm>
            <a:custGeom>
              <a:avLst/>
              <a:gdLst/>
              <a:ahLst/>
              <a:cxnLst/>
              <a:rect l="l" t="t" r="r" b="b"/>
              <a:pathLst>
                <a:path w="6738069" h="609600">
                  <a:moveTo>
                    <a:pt x="203200" y="0"/>
                  </a:moveTo>
                  <a:lnTo>
                    <a:pt x="6534869" y="0"/>
                  </a:lnTo>
                  <a:lnTo>
                    <a:pt x="6738069" y="609600"/>
                  </a:lnTo>
                  <a:lnTo>
                    <a:pt x="0" y="609600"/>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6484068" cy="590550"/>
            </a:xfrm>
            <a:prstGeom prst="rect">
              <a:avLst/>
            </a:prstGeom>
          </p:spPr>
          <p:txBody>
            <a:bodyPr lIns="50800" tIns="50800" rIns="50800" bIns="50800" rtlCol="0" anchor="ctr"/>
            <a:lstStyle/>
            <a:p>
              <a:pPr algn="ctr">
                <a:lnSpc>
                  <a:spcPts val="2574"/>
                </a:lnSpc>
              </a:pPr>
              <a:endParaRPr/>
            </a:p>
          </p:txBody>
        </p:sp>
      </p:grpSp>
      <p:sp>
        <p:nvSpPr>
          <p:cNvPr id="12" name="TextBox 12"/>
          <p:cNvSpPr txBox="1"/>
          <p:nvPr/>
        </p:nvSpPr>
        <p:spPr>
          <a:xfrm>
            <a:off x="1028700" y="1991828"/>
            <a:ext cx="14109031" cy="2701759"/>
          </a:xfrm>
          <a:prstGeom prst="rect">
            <a:avLst/>
          </a:prstGeom>
        </p:spPr>
        <p:txBody>
          <a:bodyPr lIns="0" tIns="0" rIns="0" bIns="0" rtlCol="0" anchor="t">
            <a:spAutoFit/>
          </a:bodyPr>
          <a:lstStyle/>
          <a:p>
            <a:pPr algn="ctr">
              <a:lnSpc>
                <a:spcPts val="10811"/>
              </a:lnSpc>
            </a:pPr>
            <a:r>
              <a:rPr lang="en-US" sz="5500" dirty="0">
                <a:solidFill>
                  <a:srgbClr val="FFFFFF"/>
                </a:solidFill>
                <a:latin typeface="Droid Serif Bold"/>
                <a:ea typeface="Droid Serif Bold"/>
                <a:cs typeface="Droid Serif Bold"/>
                <a:sym typeface="Droid Serif Bold"/>
              </a:rPr>
              <a:t>Key UBSS Melbourne Staff</a:t>
            </a:r>
          </a:p>
          <a:p>
            <a:pPr algn="l">
              <a:lnSpc>
                <a:spcPts val="10811"/>
              </a:lnSpc>
              <a:spcBef>
                <a:spcPct val="0"/>
              </a:spcBef>
            </a:pPr>
            <a:endParaRPr lang="en-US" sz="7722" dirty="0">
              <a:solidFill>
                <a:srgbClr val="FFFFFF"/>
              </a:solidFill>
              <a:latin typeface="Droid Serif Bold"/>
              <a:ea typeface="Droid Serif Bold"/>
              <a:cs typeface="Droid Serif Bold"/>
              <a:sym typeface="Droid Serif Bold"/>
            </a:endParaRPr>
          </a:p>
        </p:txBody>
      </p:sp>
      <p:sp>
        <p:nvSpPr>
          <p:cNvPr id="13" name="TextBox 13"/>
          <p:cNvSpPr txBox="1"/>
          <p:nvPr/>
        </p:nvSpPr>
        <p:spPr>
          <a:xfrm>
            <a:off x="987057" y="8071327"/>
            <a:ext cx="4734249" cy="2128853"/>
          </a:xfrm>
          <a:prstGeom prst="rect">
            <a:avLst/>
          </a:prstGeom>
        </p:spPr>
        <p:txBody>
          <a:bodyPr wrap="square" lIns="0" tIns="0" rIns="0" bIns="0" rtlCol="0" anchor="t">
            <a:spAutoFit/>
          </a:bodyPr>
          <a:lstStyle/>
          <a:p>
            <a:pPr algn="l">
              <a:lnSpc>
                <a:spcPts val="2786"/>
              </a:lnSpc>
            </a:pPr>
            <a:r>
              <a:rPr lang="en-AU" sz="2200" b="1" dirty="0">
                <a:solidFill>
                  <a:srgbClr val="000000"/>
                </a:solidFill>
                <a:latin typeface="Arial" panose="020B0604020202020204" pitchFamily="34" charset="0"/>
                <a:ea typeface="Canva Sans"/>
                <a:cs typeface="Arial" panose="020B0604020202020204" pitchFamily="34" charset="0"/>
                <a:sym typeface="Canva Sans"/>
              </a:rPr>
              <a:t>Jaspreet Kaur</a:t>
            </a:r>
          </a:p>
          <a:p>
            <a:pPr algn="l">
              <a:lnSpc>
                <a:spcPts val="2786"/>
              </a:lnSpc>
            </a:pPr>
            <a:r>
              <a:rPr lang="en-AU" sz="2200" dirty="0">
                <a:solidFill>
                  <a:srgbClr val="000000"/>
                </a:solidFill>
                <a:latin typeface="Arial" panose="020B0604020202020204" pitchFamily="34" charset="0"/>
                <a:ea typeface="Canva Sans"/>
                <a:cs typeface="Arial" panose="020B0604020202020204" pitchFamily="34" charset="0"/>
                <a:sym typeface="Canva Sans"/>
              </a:rPr>
              <a:t>Business Analyst</a:t>
            </a:r>
          </a:p>
          <a:p>
            <a:pPr>
              <a:lnSpc>
                <a:spcPts val="2786"/>
              </a:lnSpc>
            </a:pPr>
            <a:r>
              <a:rPr lang="en-AU" sz="2200" dirty="0">
                <a:solidFill>
                  <a:srgbClr val="000000"/>
                </a:solidFill>
                <a:latin typeface="Arial" panose="020B0604020202020204" pitchFamily="34" charset="0"/>
                <a:cs typeface="Arial" panose="020B0604020202020204" pitchFamily="34" charset="0"/>
              </a:rPr>
              <a:t>Melbourne CBD Campus</a:t>
            </a:r>
          </a:p>
          <a:p>
            <a:pPr algn="l">
              <a:lnSpc>
                <a:spcPts val="2786"/>
              </a:lnSpc>
            </a:pPr>
            <a:r>
              <a:rPr lang="en-AU" sz="2200" dirty="0">
                <a:solidFill>
                  <a:srgbClr val="000000"/>
                </a:solidFill>
                <a:latin typeface="Arial" panose="020B0604020202020204" pitchFamily="34" charset="0"/>
                <a:ea typeface="Canva Sans"/>
                <a:cs typeface="Arial" panose="020B0604020202020204" pitchFamily="34" charset="0"/>
                <a:sym typeface="Canva Sans"/>
                <a:hlinkClick r:id="rId4"/>
              </a:rPr>
              <a:t>Jaspreet.Kaur@ubss.edu.au</a:t>
            </a:r>
            <a:r>
              <a:rPr lang="en-AU" sz="2200" dirty="0">
                <a:solidFill>
                  <a:srgbClr val="000000"/>
                </a:solidFill>
                <a:latin typeface="Arial" panose="020B0604020202020204" pitchFamily="34" charset="0"/>
                <a:ea typeface="Canva Sans"/>
                <a:cs typeface="Arial" panose="020B0604020202020204" pitchFamily="34" charset="0"/>
                <a:sym typeface="Canva Sans"/>
              </a:rPr>
              <a:t>  </a:t>
            </a:r>
            <a:endParaRPr lang="en-US" sz="2200" dirty="0">
              <a:solidFill>
                <a:srgbClr val="000000"/>
              </a:solidFill>
              <a:latin typeface="Arial" panose="020B0604020202020204" pitchFamily="34" charset="0"/>
              <a:ea typeface="Canva Sans"/>
              <a:cs typeface="Arial" panose="020B0604020202020204" pitchFamily="34" charset="0"/>
              <a:sym typeface="Canva Sans"/>
            </a:endParaRPr>
          </a:p>
          <a:p>
            <a:pPr algn="l">
              <a:lnSpc>
                <a:spcPts val="2786"/>
              </a:lnSpc>
            </a:pPr>
            <a:endParaRPr lang="en-US" sz="2200" u="sng" dirty="0">
              <a:solidFill>
                <a:srgbClr val="000000"/>
              </a:solidFill>
              <a:latin typeface="Arial" panose="020B0604020202020204" pitchFamily="34" charset="0"/>
              <a:ea typeface="Canva Sans"/>
              <a:cs typeface="Arial" panose="020B0604020202020204" pitchFamily="34" charset="0"/>
              <a:sym typeface="Canva Sans"/>
              <a:hlinkClick r:id="rId5" tooltip="mailto:Tom.Oconnor@ubss.edu.au"/>
            </a:endParaRPr>
          </a:p>
          <a:p>
            <a:pPr algn="l">
              <a:lnSpc>
                <a:spcPts val="2786"/>
              </a:lnSpc>
            </a:pPr>
            <a:endParaRPr lang="en-US" sz="2200" u="sng" dirty="0">
              <a:solidFill>
                <a:srgbClr val="000000"/>
              </a:solidFill>
              <a:latin typeface="Arial" panose="020B0604020202020204" pitchFamily="34" charset="0"/>
              <a:ea typeface="Canva Sans"/>
              <a:cs typeface="Arial" panose="020B0604020202020204" pitchFamily="34" charset="0"/>
              <a:sym typeface="Canva Sans"/>
              <a:hlinkClick r:id="rId5" tooltip="mailto:Tom.Oconnor@ubss.edu.au"/>
            </a:endParaRPr>
          </a:p>
        </p:txBody>
      </p:sp>
      <p:sp>
        <p:nvSpPr>
          <p:cNvPr id="16" name="Freeform 16"/>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6"/>
            <a:stretch>
              <a:fillRect t="-2846" b="-1156"/>
            </a:stretch>
          </a:blipFill>
        </p:spPr>
        <p:txBody>
          <a:bodyPr/>
          <a:lstStyle/>
          <a:p>
            <a:endParaRPr lang="en-IN"/>
          </a:p>
        </p:txBody>
      </p:sp>
      <p:sp>
        <p:nvSpPr>
          <p:cNvPr id="23" name="TextBox 22">
            <a:extLst>
              <a:ext uri="{FF2B5EF4-FFF2-40B4-BE49-F238E27FC236}">
                <a16:creationId xmlns:a16="http://schemas.microsoft.com/office/drawing/2014/main" id="{55F6FA93-D919-4BF6-9AA8-94661BF2900A}"/>
              </a:ext>
            </a:extLst>
          </p:cNvPr>
          <p:cNvSpPr txBox="1"/>
          <p:nvPr/>
        </p:nvSpPr>
        <p:spPr>
          <a:xfrm>
            <a:off x="13938029" y="8017607"/>
            <a:ext cx="4950823" cy="1446550"/>
          </a:xfrm>
          <a:prstGeom prst="rect">
            <a:avLst/>
          </a:prstGeom>
          <a:noFill/>
        </p:spPr>
        <p:txBody>
          <a:bodyPr wrap="square" rtlCol="0">
            <a:spAutoFit/>
          </a:bodyPr>
          <a:lstStyle/>
          <a:p>
            <a:r>
              <a:rPr lang="en-AU" sz="2200" b="1" dirty="0">
                <a:solidFill>
                  <a:srgbClr val="000000"/>
                </a:solidFill>
                <a:latin typeface="Arial" panose="020B0604020202020204" pitchFamily="34" charset="0"/>
                <a:cs typeface="Arial" panose="020B0604020202020204" pitchFamily="34" charset="0"/>
              </a:rPr>
              <a:t>Muskanpreet</a:t>
            </a:r>
            <a:r>
              <a:rPr lang="en-AU" sz="2200" dirty="0">
                <a:latin typeface="Arial" panose="020B0604020202020204" pitchFamily="34" charset="0"/>
                <a:cs typeface="Arial" panose="020B0604020202020204" pitchFamily="34" charset="0"/>
              </a:rPr>
              <a:t> </a:t>
            </a:r>
            <a:r>
              <a:rPr lang="en-AU" sz="2200" b="1" dirty="0">
                <a:solidFill>
                  <a:srgbClr val="000000"/>
                </a:solidFill>
                <a:latin typeface="Arial" panose="020B0604020202020204" pitchFamily="34" charset="0"/>
                <a:cs typeface="Arial" panose="020B0604020202020204" pitchFamily="34" charset="0"/>
              </a:rPr>
              <a:t>Kaur</a:t>
            </a:r>
            <a:br>
              <a:rPr lang="en-AU" sz="2200" dirty="0">
                <a:latin typeface="Arial" panose="020B0604020202020204" pitchFamily="34" charset="0"/>
                <a:cs typeface="Arial" panose="020B0604020202020204" pitchFamily="34" charset="0"/>
              </a:rPr>
            </a:br>
            <a:r>
              <a:rPr lang="en-AU" sz="2200" dirty="0">
                <a:solidFill>
                  <a:srgbClr val="000000"/>
                </a:solidFill>
                <a:latin typeface="Arial" panose="020B0604020202020204" pitchFamily="34" charset="0"/>
                <a:cs typeface="Arial" panose="020B0604020202020204" pitchFamily="34" charset="0"/>
              </a:rPr>
              <a:t>Student</a:t>
            </a:r>
            <a:r>
              <a:rPr lang="en-AU" sz="2200" dirty="0">
                <a:latin typeface="Arial" panose="020B0604020202020204" pitchFamily="34" charset="0"/>
                <a:cs typeface="Arial" panose="020B0604020202020204" pitchFamily="34" charset="0"/>
              </a:rPr>
              <a:t> </a:t>
            </a:r>
            <a:r>
              <a:rPr lang="en-AU" sz="2200" dirty="0">
                <a:solidFill>
                  <a:srgbClr val="000000"/>
                </a:solidFill>
                <a:latin typeface="Arial" panose="020B0604020202020204" pitchFamily="34" charset="0"/>
                <a:cs typeface="Arial" panose="020B0604020202020204" pitchFamily="34" charset="0"/>
              </a:rPr>
              <a:t>Services Officer</a:t>
            </a:r>
          </a:p>
          <a:p>
            <a:r>
              <a:rPr lang="en-AU" sz="2200" dirty="0">
                <a:solidFill>
                  <a:srgbClr val="000000"/>
                </a:solidFill>
                <a:latin typeface="Arial" panose="020B0604020202020204" pitchFamily="34" charset="0"/>
                <a:cs typeface="Arial" panose="020B0604020202020204" pitchFamily="34" charset="0"/>
              </a:rPr>
              <a:t>Melbourne CBD Campus</a:t>
            </a:r>
          </a:p>
          <a:p>
            <a:r>
              <a:rPr lang="en-AU" sz="2200" dirty="0">
                <a:solidFill>
                  <a:srgbClr val="000000"/>
                </a:solidFill>
                <a:latin typeface="Arial" panose="020B0604020202020204" pitchFamily="34" charset="0"/>
                <a:cs typeface="Arial" panose="020B0604020202020204" pitchFamily="34" charset="0"/>
                <a:hlinkClick r:id="rId7"/>
              </a:rPr>
              <a:t>Muskanpreet.Kaur@ubss.edu.au</a:t>
            </a:r>
            <a:r>
              <a:rPr lang="en-AU" sz="2200" dirty="0">
                <a:solidFill>
                  <a:srgbClr val="000000"/>
                </a:solidFill>
                <a:latin typeface="Arial" panose="020B0604020202020204" pitchFamily="34" charset="0"/>
                <a:cs typeface="Arial" panose="020B0604020202020204" pitchFamily="34" charset="0"/>
              </a:rPr>
              <a:t> </a:t>
            </a:r>
          </a:p>
        </p:txBody>
      </p:sp>
      <p:pic>
        <p:nvPicPr>
          <p:cNvPr id="17" name="Picture 16">
            <a:extLst>
              <a:ext uri="{FF2B5EF4-FFF2-40B4-BE49-F238E27FC236}">
                <a16:creationId xmlns:a16="http://schemas.microsoft.com/office/drawing/2014/main" id="{196CFA73-9393-6FD1-3968-AF42F19D834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4118190" y="4244246"/>
            <a:ext cx="3285919" cy="3285919"/>
          </a:xfrm>
          <a:prstGeom prst="rect">
            <a:avLst/>
          </a:prstGeom>
          <a:effectLst>
            <a:outerShdw blurRad="50800" dist="50800" dir="5400000" algn="ctr" rotWithShape="0">
              <a:schemeClr val="bg1">
                <a:lumMod val="65000"/>
              </a:schemeClr>
            </a:outerShdw>
          </a:effectLst>
        </p:spPr>
      </p:pic>
      <p:pic>
        <p:nvPicPr>
          <p:cNvPr id="21" name="Picture 20">
            <a:extLst>
              <a:ext uri="{FF2B5EF4-FFF2-40B4-BE49-F238E27FC236}">
                <a16:creationId xmlns:a16="http://schemas.microsoft.com/office/drawing/2014/main" id="{DBA903B1-5F5C-5A2F-ADAF-8DBB8082477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87057" y="4258816"/>
            <a:ext cx="3146488" cy="3146488"/>
          </a:xfrm>
          <a:prstGeom prst="rect">
            <a:avLst/>
          </a:prstGeom>
          <a:effectLst>
            <a:outerShdw blurRad="50800" dist="50800" dir="5400000" algn="ctr" rotWithShape="0">
              <a:schemeClr val="bg1">
                <a:lumMod val="65000"/>
              </a:schemeClr>
            </a:outerShdw>
          </a:effectLst>
        </p:spPr>
      </p:pic>
      <p:pic>
        <p:nvPicPr>
          <p:cNvPr id="14" name="Picture 13">
            <a:extLst>
              <a:ext uri="{FF2B5EF4-FFF2-40B4-BE49-F238E27FC236}">
                <a16:creationId xmlns:a16="http://schemas.microsoft.com/office/drawing/2014/main" id="{022CE0D6-259A-C370-CFB2-89395C805E0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0463" y="4274298"/>
            <a:ext cx="3182752" cy="3182752"/>
          </a:xfrm>
          <a:prstGeom prst="rect">
            <a:avLst/>
          </a:prstGeom>
          <a:effectLst>
            <a:outerShdw blurRad="50800" dist="50800" dir="5400000" algn="ctr" rotWithShape="0">
              <a:schemeClr val="bg1">
                <a:lumMod val="65000"/>
              </a:schemeClr>
            </a:outerShdw>
          </a:effectLst>
        </p:spPr>
      </p:pic>
      <p:sp>
        <p:nvSpPr>
          <p:cNvPr id="15" name="TextBox 14">
            <a:extLst>
              <a:ext uri="{FF2B5EF4-FFF2-40B4-BE49-F238E27FC236}">
                <a16:creationId xmlns:a16="http://schemas.microsoft.com/office/drawing/2014/main" id="{643FCBD0-D3FA-8A8B-F9A8-AD686EFF2B4D}"/>
              </a:ext>
            </a:extLst>
          </p:cNvPr>
          <p:cNvSpPr txBox="1"/>
          <p:nvPr/>
        </p:nvSpPr>
        <p:spPr>
          <a:xfrm>
            <a:off x="4900463" y="7984507"/>
            <a:ext cx="4950823" cy="1446550"/>
          </a:xfrm>
          <a:prstGeom prst="rect">
            <a:avLst/>
          </a:prstGeom>
          <a:noFill/>
        </p:spPr>
        <p:txBody>
          <a:bodyPr wrap="square" rtlCol="0">
            <a:spAutoFit/>
          </a:bodyPr>
          <a:lstStyle/>
          <a:p>
            <a:r>
              <a:rPr lang="en-AU" sz="2200" b="1" dirty="0">
                <a:solidFill>
                  <a:srgbClr val="000000"/>
                </a:solidFill>
                <a:latin typeface="Arial" panose="020B0604020202020204" pitchFamily="34" charset="0"/>
                <a:cs typeface="Arial" panose="020B0604020202020204" pitchFamily="34" charset="0"/>
              </a:rPr>
              <a:t>Dr Narjess Abroun</a:t>
            </a:r>
            <a:br>
              <a:rPr lang="en-AU" sz="2200" dirty="0">
                <a:latin typeface="Arial" panose="020B0604020202020204" pitchFamily="34" charset="0"/>
                <a:cs typeface="Arial" panose="020B0604020202020204" pitchFamily="34" charset="0"/>
              </a:rPr>
            </a:br>
            <a:r>
              <a:rPr lang="en-AU" sz="2200" dirty="0">
                <a:solidFill>
                  <a:srgbClr val="000000"/>
                </a:solidFill>
                <a:latin typeface="Arial" panose="020B0604020202020204" pitchFamily="34" charset="0"/>
                <a:cs typeface="Arial" panose="020B0604020202020204" pitchFamily="34" charset="0"/>
              </a:rPr>
              <a:t>Academic Lead</a:t>
            </a:r>
          </a:p>
          <a:p>
            <a:r>
              <a:rPr lang="en-AU" sz="2200" dirty="0">
                <a:solidFill>
                  <a:srgbClr val="000000"/>
                </a:solidFill>
                <a:latin typeface="Arial" panose="020B0604020202020204" pitchFamily="34" charset="0"/>
                <a:cs typeface="Arial" panose="020B0604020202020204" pitchFamily="34" charset="0"/>
              </a:rPr>
              <a:t>Melbourne CBD Campus</a:t>
            </a:r>
          </a:p>
          <a:p>
            <a:r>
              <a:rPr lang="en-AU" sz="2200" dirty="0">
                <a:solidFill>
                  <a:srgbClr val="000000"/>
                </a:solidFill>
                <a:latin typeface="Arial" panose="020B0604020202020204" pitchFamily="34" charset="0"/>
                <a:cs typeface="Arial" panose="020B0604020202020204" pitchFamily="34" charset="0"/>
                <a:hlinkClick r:id="rId11"/>
              </a:rPr>
              <a:t>Narjess.Abroun@ubss.edu.au</a:t>
            </a:r>
            <a:r>
              <a:rPr lang="en-AU" sz="2200" dirty="0">
                <a:solidFill>
                  <a:srgbClr val="000000"/>
                </a:solidFill>
                <a:latin typeface="Arial" panose="020B0604020202020204" pitchFamily="34" charset="0"/>
                <a:cs typeface="Arial" panose="020B0604020202020204" pitchFamily="34" charset="0"/>
              </a:rPr>
              <a:t> </a:t>
            </a:r>
          </a:p>
        </p:txBody>
      </p:sp>
      <p:pic>
        <p:nvPicPr>
          <p:cNvPr id="22" name="Picture 21">
            <a:extLst>
              <a:ext uri="{FF2B5EF4-FFF2-40B4-BE49-F238E27FC236}">
                <a16:creationId xmlns:a16="http://schemas.microsoft.com/office/drawing/2014/main" id="{62BD17CB-B9D2-1420-A4D8-94EE841AD2E5}"/>
              </a:ext>
            </a:extLst>
          </p:cNvPr>
          <p:cNvPicPr>
            <a:picLocks noChangeAspect="1"/>
          </p:cNvPicPr>
          <p:nvPr/>
        </p:nvPicPr>
        <p:blipFill>
          <a:blip r:embed="rId12"/>
          <a:stretch>
            <a:fillRect/>
          </a:stretch>
        </p:blipFill>
        <p:spPr>
          <a:xfrm>
            <a:off x="9635998" y="4130762"/>
            <a:ext cx="3347680" cy="3512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TextBox 23">
            <a:extLst>
              <a:ext uri="{FF2B5EF4-FFF2-40B4-BE49-F238E27FC236}">
                <a16:creationId xmlns:a16="http://schemas.microsoft.com/office/drawing/2014/main" id="{F05A1C4F-0925-5A04-FC74-DE4BAA221A67}"/>
              </a:ext>
            </a:extLst>
          </p:cNvPr>
          <p:cNvSpPr txBox="1"/>
          <p:nvPr/>
        </p:nvSpPr>
        <p:spPr>
          <a:xfrm>
            <a:off x="9167367" y="8008041"/>
            <a:ext cx="4950823" cy="1446550"/>
          </a:xfrm>
          <a:prstGeom prst="rect">
            <a:avLst/>
          </a:prstGeom>
          <a:noFill/>
        </p:spPr>
        <p:txBody>
          <a:bodyPr wrap="square" rtlCol="0">
            <a:spAutoFit/>
          </a:bodyPr>
          <a:lstStyle/>
          <a:p>
            <a:r>
              <a:rPr lang="en-AU" sz="2200" b="1" dirty="0">
                <a:solidFill>
                  <a:srgbClr val="000000"/>
                </a:solidFill>
                <a:latin typeface="Arial" panose="020B0604020202020204" pitchFamily="34" charset="0"/>
                <a:cs typeface="Arial" panose="020B0604020202020204" pitchFamily="34" charset="0"/>
              </a:rPr>
              <a:t>Dr Dimuthu Ekanayake</a:t>
            </a:r>
            <a:br>
              <a:rPr lang="en-AU" sz="2200" dirty="0">
                <a:latin typeface="Arial" panose="020B0604020202020204" pitchFamily="34" charset="0"/>
                <a:cs typeface="Arial" panose="020B0604020202020204" pitchFamily="34" charset="0"/>
              </a:rPr>
            </a:br>
            <a:r>
              <a:rPr lang="en-AU" sz="2200" dirty="0">
                <a:solidFill>
                  <a:srgbClr val="000000"/>
                </a:solidFill>
                <a:latin typeface="Arial" panose="020B0604020202020204" pitchFamily="34" charset="0"/>
                <a:cs typeface="Arial" panose="020B0604020202020204" pitchFamily="34" charset="0"/>
              </a:rPr>
              <a:t>Deputy Student Success Manager</a:t>
            </a:r>
          </a:p>
          <a:p>
            <a:r>
              <a:rPr lang="en-AU" sz="2200" dirty="0">
                <a:solidFill>
                  <a:srgbClr val="000000"/>
                </a:solidFill>
                <a:latin typeface="Arial" panose="020B0604020202020204" pitchFamily="34" charset="0"/>
                <a:cs typeface="Arial" panose="020B0604020202020204" pitchFamily="34" charset="0"/>
              </a:rPr>
              <a:t>Melbourne CBD Campus</a:t>
            </a:r>
          </a:p>
          <a:p>
            <a:r>
              <a:rPr lang="en-AU" sz="2200" dirty="0">
                <a:solidFill>
                  <a:srgbClr val="000000"/>
                </a:solidFill>
                <a:latin typeface="Arial" panose="020B0604020202020204" pitchFamily="34" charset="0"/>
                <a:cs typeface="Arial" panose="020B0604020202020204" pitchFamily="34" charset="0"/>
                <a:hlinkClick r:id="rId13"/>
              </a:rPr>
              <a:t>Dimuthu.Ekanayake@gca.edu.au</a:t>
            </a:r>
            <a:r>
              <a:rPr lang="en-AU" sz="2200" dirty="0">
                <a:solidFill>
                  <a:srgbClr val="000000"/>
                </a:solidFill>
                <a:latin typeface="Arial" panose="020B0604020202020204" pitchFamily="34" charset="0"/>
                <a:cs typeface="Arial" panose="020B0604020202020204" pitchFamily="34" charset="0"/>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EF13F-EAA7-036F-02EC-9633E2A1D05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01B7521-B8F6-0184-8BB9-8103427187BD}"/>
              </a:ext>
            </a:extLst>
          </p:cNvPr>
          <p:cNvSpPr/>
          <p:nvPr/>
        </p:nvSpPr>
        <p:spPr>
          <a:xfrm>
            <a:off x="-13778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a:extLst>
              <a:ext uri="{FF2B5EF4-FFF2-40B4-BE49-F238E27FC236}">
                <a16:creationId xmlns:a16="http://schemas.microsoft.com/office/drawing/2014/main" id="{5D06AC6B-5013-EA84-9C42-850F5AC8E2BE}"/>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a:extLst>
              <a:ext uri="{FF2B5EF4-FFF2-40B4-BE49-F238E27FC236}">
                <a16:creationId xmlns:a16="http://schemas.microsoft.com/office/drawing/2014/main" id="{09BCD6CA-866C-CE91-7F87-0E24C1AB1502}"/>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a:extLst>
              <a:ext uri="{FF2B5EF4-FFF2-40B4-BE49-F238E27FC236}">
                <a16:creationId xmlns:a16="http://schemas.microsoft.com/office/drawing/2014/main" id="{9F03B4A9-8FAC-0B1A-B86D-5AEE5C7A2810}"/>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a:extLst>
              <a:ext uri="{FF2B5EF4-FFF2-40B4-BE49-F238E27FC236}">
                <a16:creationId xmlns:a16="http://schemas.microsoft.com/office/drawing/2014/main" id="{6DE0A01D-807E-E0EC-E6C3-E71F73CB0879}"/>
              </a:ext>
            </a:extLst>
          </p:cNvPr>
          <p:cNvGrpSpPr/>
          <p:nvPr/>
        </p:nvGrpSpPr>
        <p:grpSpPr>
          <a:xfrm>
            <a:off x="304800" y="2191572"/>
            <a:ext cx="16051019" cy="1168260"/>
            <a:chOff x="0" y="0"/>
            <a:chExt cx="9990407" cy="744930"/>
          </a:xfrm>
        </p:grpSpPr>
        <p:sp>
          <p:nvSpPr>
            <p:cNvPr id="7" name="Freeform 7">
              <a:extLst>
                <a:ext uri="{FF2B5EF4-FFF2-40B4-BE49-F238E27FC236}">
                  <a16:creationId xmlns:a16="http://schemas.microsoft.com/office/drawing/2014/main" id="{EA33ED83-AC6C-313E-1A07-1F19FF48EFDE}"/>
                </a:ext>
              </a:extLst>
            </p:cNvPr>
            <p:cNvSpPr/>
            <p:nvPr/>
          </p:nvSpPr>
          <p:spPr>
            <a:xfrm>
              <a:off x="0" y="0"/>
              <a:ext cx="9990406" cy="744930"/>
            </a:xfrm>
            <a:custGeom>
              <a:avLst/>
              <a:gdLst/>
              <a:ahLst/>
              <a:cxnLst/>
              <a:rect l="l" t="t" r="r" b="b"/>
              <a:pathLst>
                <a:path w="9990406" h="744930">
                  <a:moveTo>
                    <a:pt x="203200" y="0"/>
                  </a:moveTo>
                  <a:lnTo>
                    <a:pt x="9787206" y="0"/>
                  </a:lnTo>
                  <a:lnTo>
                    <a:pt x="9990406" y="744930"/>
                  </a:lnTo>
                  <a:lnTo>
                    <a:pt x="0" y="744930"/>
                  </a:lnTo>
                  <a:lnTo>
                    <a:pt x="203200" y="0"/>
                  </a:lnTo>
                  <a:close/>
                </a:path>
              </a:pathLst>
            </a:custGeom>
            <a:solidFill>
              <a:srgbClr val="CC0922"/>
            </a:solidFill>
          </p:spPr>
          <p:txBody>
            <a:bodyPr/>
            <a:lstStyle/>
            <a:p>
              <a:endParaRPr lang="en-IN"/>
            </a:p>
          </p:txBody>
        </p:sp>
        <p:sp>
          <p:nvSpPr>
            <p:cNvPr id="8" name="TextBox 8">
              <a:extLst>
                <a:ext uri="{FF2B5EF4-FFF2-40B4-BE49-F238E27FC236}">
                  <a16:creationId xmlns:a16="http://schemas.microsoft.com/office/drawing/2014/main" id="{D93A2A9F-C7DA-7C8F-AE32-134530CB8C6C}"/>
                </a:ext>
              </a:extLst>
            </p:cNvPr>
            <p:cNvSpPr txBox="1"/>
            <p:nvPr/>
          </p:nvSpPr>
          <p:spPr>
            <a:xfrm>
              <a:off x="127000" y="19050"/>
              <a:ext cx="9736407" cy="725880"/>
            </a:xfrm>
            <a:prstGeom prst="rect">
              <a:avLst/>
            </a:prstGeom>
          </p:spPr>
          <p:txBody>
            <a:bodyPr lIns="50800" tIns="50800" rIns="50800" bIns="50800" rtlCol="0" anchor="ctr"/>
            <a:lstStyle/>
            <a:p>
              <a:pPr algn="ctr">
                <a:lnSpc>
                  <a:spcPts val="2574"/>
                </a:lnSpc>
              </a:pPr>
              <a:endParaRPr/>
            </a:p>
          </p:txBody>
        </p:sp>
      </p:grpSp>
      <p:sp>
        <p:nvSpPr>
          <p:cNvPr id="9" name="TextBox 9">
            <a:extLst>
              <a:ext uri="{FF2B5EF4-FFF2-40B4-BE49-F238E27FC236}">
                <a16:creationId xmlns:a16="http://schemas.microsoft.com/office/drawing/2014/main" id="{F3CA07B9-02C2-5525-0604-AD29A4621DDA}"/>
              </a:ext>
            </a:extLst>
          </p:cNvPr>
          <p:cNvSpPr txBox="1"/>
          <p:nvPr/>
        </p:nvSpPr>
        <p:spPr>
          <a:xfrm>
            <a:off x="929002" y="2266950"/>
            <a:ext cx="15326113" cy="937244"/>
          </a:xfrm>
          <a:prstGeom prst="rect">
            <a:avLst/>
          </a:prstGeom>
        </p:spPr>
        <p:txBody>
          <a:bodyPr lIns="0" tIns="0" rIns="0" bIns="0" rtlCol="0" anchor="t">
            <a:spAutoFit/>
          </a:bodyPr>
          <a:lstStyle/>
          <a:p>
            <a:pPr algn="l">
              <a:lnSpc>
                <a:spcPts val="7789"/>
              </a:lnSpc>
            </a:pPr>
            <a:r>
              <a:rPr lang="en-US" sz="6000" dirty="0">
                <a:solidFill>
                  <a:srgbClr val="FFFFFF"/>
                </a:solidFill>
                <a:latin typeface="Droid Serif Bold"/>
                <a:ea typeface="Droid Serif Bold"/>
                <a:cs typeface="Droid Serif Bold"/>
                <a:sym typeface="Droid Serif Bold"/>
              </a:rPr>
              <a:t>Melbourne Campus Lift Access</a:t>
            </a:r>
            <a:endParaRPr lang="en-US" sz="6490" dirty="0">
              <a:solidFill>
                <a:srgbClr val="FFFFFF"/>
              </a:solidFill>
              <a:latin typeface="Droid Serif Bold"/>
              <a:ea typeface="Droid Serif Bold"/>
              <a:cs typeface="Droid Serif Bold"/>
              <a:sym typeface="Droid Serif Bold"/>
            </a:endParaRPr>
          </a:p>
        </p:txBody>
      </p:sp>
      <p:sp>
        <p:nvSpPr>
          <p:cNvPr id="10" name="Freeform 10">
            <a:extLst>
              <a:ext uri="{FF2B5EF4-FFF2-40B4-BE49-F238E27FC236}">
                <a16:creationId xmlns:a16="http://schemas.microsoft.com/office/drawing/2014/main" id="{A919829C-9672-3AB9-B93F-7023C459E08D}"/>
              </a:ext>
            </a:extLst>
          </p:cNvPr>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4"/>
            <a:stretch>
              <a:fillRect t="-2895" b="-2895"/>
            </a:stretch>
          </a:blipFill>
        </p:spPr>
        <p:txBody>
          <a:bodyPr/>
          <a:lstStyle/>
          <a:p>
            <a:endParaRPr lang="en-IN"/>
          </a:p>
        </p:txBody>
      </p:sp>
      <p:sp>
        <p:nvSpPr>
          <p:cNvPr id="11" name="TextBox 11">
            <a:extLst>
              <a:ext uri="{FF2B5EF4-FFF2-40B4-BE49-F238E27FC236}">
                <a16:creationId xmlns:a16="http://schemas.microsoft.com/office/drawing/2014/main" id="{F9A62803-6FFB-37F4-AD31-B709677D1B0A}"/>
              </a:ext>
            </a:extLst>
          </p:cNvPr>
          <p:cNvSpPr txBox="1"/>
          <p:nvPr/>
        </p:nvSpPr>
        <p:spPr>
          <a:xfrm>
            <a:off x="1028700" y="4145536"/>
            <a:ext cx="15456114" cy="4536948"/>
          </a:xfrm>
          <a:prstGeom prst="rect">
            <a:avLst/>
          </a:prstGeom>
        </p:spPr>
        <p:txBody>
          <a:bodyPr lIns="0" tIns="0" rIns="0" bIns="0" rtlCol="0" anchor="t">
            <a:spAutoFit/>
          </a:bodyPr>
          <a:lstStyle/>
          <a:p>
            <a:pPr marL="12700" marR="6985">
              <a:lnSpc>
                <a:spcPts val="4200"/>
              </a:lnSpc>
              <a:spcBef>
                <a:spcPts val="735"/>
              </a:spcBef>
            </a:pPr>
            <a:r>
              <a:rPr lang="en-AU" sz="3200" dirty="0">
                <a:latin typeface="Arial"/>
                <a:cs typeface="Arial"/>
              </a:rPr>
              <a:t>Students</a:t>
            </a:r>
            <a:r>
              <a:rPr lang="en-AU" sz="3200" spc="315" dirty="0">
                <a:latin typeface="Arial"/>
                <a:cs typeface="Arial"/>
              </a:rPr>
              <a:t> </a:t>
            </a:r>
            <a:r>
              <a:rPr lang="en-AU" sz="3200" dirty="0">
                <a:latin typeface="Arial"/>
                <a:cs typeface="Arial"/>
              </a:rPr>
              <a:t>are</a:t>
            </a:r>
            <a:r>
              <a:rPr lang="en-AU" sz="3200" spc="315" dirty="0">
                <a:latin typeface="Arial"/>
                <a:cs typeface="Arial"/>
              </a:rPr>
              <a:t> </a:t>
            </a:r>
            <a:r>
              <a:rPr lang="en-AU" sz="3200" dirty="0">
                <a:latin typeface="Arial"/>
                <a:cs typeface="Arial"/>
              </a:rPr>
              <a:t>advised</a:t>
            </a:r>
            <a:r>
              <a:rPr lang="en-AU" sz="3200" spc="320" dirty="0">
                <a:latin typeface="Arial"/>
                <a:cs typeface="Arial"/>
              </a:rPr>
              <a:t> </a:t>
            </a:r>
            <a:r>
              <a:rPr lang="en-AU" sz="3200" dirty="0">
                <a:latin typeface="Arial"/>
                <a:cs typeface="Arial"/>
              </a:rPr>
              <a:t>that</a:t>
            </a:r>
            <a:r>
              <a:rPr lang="en-AU" sz="3200" spc="320" dirty="0">
                <a:latin typeface="Arial"/>
                <a:cs typeface="Arial"/>
              </a:rPr>
              <a:t> </a:t>
            </a:r>
            <a:r>
              <a:rPr lang="en-AU" sz="3200" dirty="0">
                <a:latin typeface="Arial"/>
                <a:cs typeface="Arial"/>
              </a:rPr>
              <a:t>the lifts to go to level 2 are locked daily</a:t>
            </a:r>
            <a:r>
              <a:rPr lang="en-AU" sz="3200" spc="330" dirty="0">
                <a:latin typeface="Arial"/>
                <a:cs typeface="Arial"/>
              </a:rPr>
              <a:t> </a:t>
            </a:r>
            <a:r>
              <a:rPr lang="en-AU" sz="3200" dirty="0">
                <a:latin typeface="Arial"/>
                <a:cs typeface="Arial"/>
              </a:rPr>
              <a:t>for</a:t>
            </a:r>
            <a:r>
              <a:rPr lang="en-AU" sz="3200" spc="320" dirty="0">
                <a:latin typeface="Arial"/>
                <a:cs typeface="Arial"/>
              </a:rPr>
              <a:t> </a:t>
            </a:r>
            <a:r>
              <a:rPr lang="en-AU" sz="3200" spc="-25" dirty="0">
                <a:latin typeface="Arial"/>
                <a:cs typeface="Arial"/>
              </a:rPr>
              <a:t>the </a:t>
            </a:r>
            <a:r>
              <a:rPr lang="en-AU" sz="3200" dirty="0">
                <a:latin typeface="Arial"/>
                <a:cs typeface="Arial"/>
              </a:rPr>
              <a:t>safety</a:t>
            </a:r>
            <a:r>
              <a:rPr lang="en-AU" sz="3200" spc="-90" dirty="0">
                <a:latin typeface="Arial"/>
                <a:cs typeface="Arial"/>
              </a:rPr>
              <a:t> </a:t>
            </a:r>
            <a:r>
              <a:rPr lang="en-AU" sz="3200" dirty="0">
                <a:latin typeface="Arial"/>
                <a:cs typeface="Arial"/>
              </a:rPr>
              <a:t>and</a:t>
            </a:r>
            <a:r>
              <a:rPr lang="en-AU" sz="3200" spc="-75" dirty="0">
                <a:latin typeface="Arial"/>
                <a:cs typeface="Arial"/>
              </a:rPr>
              <a:t> </a:t>
            </a:r>
            <a:r>
              <a:rPr lang="en-AU" sz="3200" dirty="0">
                <a:latin typeface="Arial"/>
                <a:cs typeface="Arial"/>
              </a:rPr>
              <a:t>security</a:t>
            </a:r>
            <a:r>
              <a:rPr lang="en-AU" sz="3200" spc="-85" dirty="0">
                <a:latin typeface="Arial"/>
                <a:cs typeface="Arial"/>
              </a:rPr>
              <a:t> </a:t>
            </a:r>
            <a:r>
              <a:rPr lang="en-AU" sz="3200" dirty="0">
                <a:latin typeface="Arial"/>
                <a:cs typeface="Arial"/>
              </a:rPr>
              <a:t>of</a:t>
            </a:r>
            <a:r>
              <a:rPr lang="en-AU" sz="3200" spc="-85" dirty="0">
                <a:latin typeface="Arial"/>
                <a:cs typeface="Arial"/>
              </a:rPr>
              <a:t> </a:t>
            </a:r>
            <a:r>
              <a:rPr lang="en-AU" sz="3200" dirty="0">
                <a:latin typeface="Arial"/>
                <a:cs typeface="Arial"/>
              </a:rPr>
              <a:t>all</a:t>
            </a:r>
            <a:r>
              <a:rPr lang="en-AU" sz="3200" spc="-90" dirty="0">
                <a:latin typeface="Arial"/>
                <a:cs typeface="Arial"/>
              </a:rPr>
              <a:t> </a:t>
            </a:r>
            <a:r>
              <a:rPr lang="en-AU" sz="3200" dirty="0">
                <a:latin typeface="Arial"/>
                <a:cs typeface="Arial"/>
              </a:rPr>
              <a:t>staff</a:t>
            </a:r>
            <a:r>
              <a:rPr lang="en-AU" sz="3200" spc="-95" dirty="0">
                <a:latin typeface="Arial"/>
                <a:cs typeface="Arial"/>
              </a:rPr>
              <a:t> </a:t>
            </a:r>
            <a:r>
              <a:rPr lang="en-AU" sz="3200" dirty="0">
                <a:latin typeface="Arial"/>
                <a:cs typeface="Arial"/>
              </a:rPr>
              <a:t>and</a:t>
            </a:r>
            <a:r>
              <a:rPr lang="en-AU" sz="3200" spc="-80" dirty="0">
                <a:latin typeface="Arial"/>
                <a:cs typeface="Arial"/>
              </a:rPr>
              <a:t> </a:t>
            </a:r>
            <a:r>
              <a:rPr lang="en-AU" sz="3200" dirty="0">
                <a:latin typeface="Arial"/>
                <a:cs typeface="Arial"/>
              </a:rPr>
              <a:t>students</a:t>
            </a:r>
            <a:r>
              <a:rPr lang="en-AU" sz="3200" spc="-70" dirty="0">
                <a:latin typeface="Arial"/>
                <a:cs typeface="Arial"/>
              </a:rPr>
              <a:t> </a:t>
            </a:r>
            <a:r>
              <a:rPr lang="en-AU" sz="3200" dirty="0">
                <a:latin typeface="Arial"/>
                <a:cs typeface="Arial"/>
              </a:rPr>
              <a:t>on</a:t>
            </a:r>
            <a:r>
              <a:rPr lang="en-AU" sz="3200" spc="-90" dirty="0">
                <a:latin typeface="Arial"/>
                <a:cs typeface="Arial"/>
              </a:rPr>
              <a:t> </a:t>
            </a:r>
            <a:r>
              <a:rPr lang="en-AU" sz="3200" spc="-10" dirty="0">
                <a:latin typeface="Arial"/>
                <a:cs typeface="Arial"/>
              </a:rPr>
              <a:t>campus.</a:t>
            </a:r>
          </a:p>
          <a:p>
            <a:pPr marL="12700" marR="6985">
              <a:lnSpc>
                <a:spcPts val="4200"/>
              </a:lnSpc>
              <a:spcBef>
                <a:spcPts val="735"/>
              </a:spcBef>
            </a:pPr>
            <a:endParaRPr lang="en-AU" sz="3200" spc="-10" dirty="0">
              <a:latin typeface="Arial"/>
              <a:cs typeface="Arial"/>
            </a:endParaRPr>
          </a:p>
          <a:p>
            <a:pPr marL="12700" marR="6985">
              <a:lnSpc>
                <a:spcPts val="4200"/>
              </a:lnSpc>
              <a:spcBef>
                <a:spcPts val="735"/>
              </a:spcBef>
            </a:pPr>
            <a:r>
              <a:rPr lang="en-AU" sz="3200" spc="-10" dirty="0">
                <a:latin typeface="Arial"/>
                <a:cs typeface="Arial"/>
              </a:rPr>
              <a:t>	Monday, Friday: 4:30pm</a:t>
            </a:r>
          </a:p>
          <a:p>
            <a:pPr marL="12700" marR="6985">
              <a:lnSpc>
                <a:spcPts val="4200"/>
              </a:lnSpc>
              <a:spcBef>
                <a:spcPts val="735"/>
              </a:spcBef>
            </a:pPr>
            <a:r>
              <a:rPr lang="en-AU" sz="3200" spc="-10" dirty="0">
                <a:latin typeface="Arial"/>
                <a:cs typeface="Arial"/>
              </a:rPr>
              <a:t>	Tuesday, Wednesday, Thursday: 7:30pm</a:t>
            </a:r>
            <a:endParaRPr lang="en-AU" sz="3200" dirty="0">
              <a:latin typeface="Arial"/>
              <a:cs typeface="Arial"/>
            </a:endParaRPr>
          </a:p>
          <a:p>
            <a:pPr marL="12700" marR="5080">
              <a:lnSpc>
                <a:spcPts val="4200"/>
              </a:lnSpc>
              <a:spcBef>
                <a:spcPts val="4200"/>
              </a:spcBef>
            </a:pPr>
            <a:r>
              <a:rPr lang="en-AU" sz="3200" dirty="0">
                <a:latin typeface="Arial"/>
                <a:cs typeface="Arial"/>
              </a:rPr>
              <a:t>Evening</a:t>
            </a:r>
            <a:r>
              <a:rPr lang="en-AU" sz="3200" spc="290" dirty="0">
                <a:latin typeface="Arial"/>
                <a:cs typeface="Arial"/>
              </a:rPr>
              <a:t> </a:t>
            </a:r>
            <a:r>
              <a:rPr lang="en-AU" sz="3200" dirty="0">
                <a:latin typeface="Arial"/>
                <a:cs typeface="Arial"/>
              </a:rPr>
              <a:t>classes:</a:t>
            </a:r>
            <a:r>
              <a:rPr lang="en-AU" sz="3200" spc="295" dirty="0">
                <a:latin typeface="Arial"/>
                <a:cs typeface="Arial"/>
              </a:rPr>
              <a:t> </a:t>
            </a:r>
            <a:r>
              <a:rPr lang="en-AU" sz="3200" dirty="0">
                <a:latin typeface="Arial"/>
                <a:cs typeface="Arial"/>
              </a:rPr>
              <a:t>If</a:t>
            </a:r>
            <a:r>
              <a:rPr lang="en-AU" sz="3200" spc="285" dirty="0">
                <a:latin typeface="Arial"/>
                <a:cs typeface="Arial"/>
              </a:rPr>
              <a:t> </a:t>
            </a:r>
            <a:r>
              <a:rPr lang="en-AU" sz="3200" dirty="0">
                <a:latin typeface="Arial"/>
                <a:cs typeface="Arial"/>
              </a:rPr>
              <a:t>students</a:t>
            </a:r>
            <a:r>
              <a:rPr lang="en-AU" sz="3200" spc="300" dirty="0">
                <a:latin typeface="Arial"/>
                <a:cs typeface="Arial"/>
              </a:rPr>
              <a:t> </a:t>
            </a:r>
            <a:r>
              <a:rPr lang="en-AU" sz="3200" dirty="0">
                <a:latin typeface="Arial"/>
                <a:cs typeface="Arial"/>
              </a:rPr>
              <a:t>wish</a:t>
            </a:r>
            <a:r>
              <a:rPr lang="en-AU" sz="3200" spc="290" dirty="0">
                <a:latin typeface="Arial"/>
                <a:cs typeface="Arial"/>
              </a:rPr>
              <a:t> </a:t>
            </a:r>
            <a:r>
              <a:rPr lang="en-AU" sz="3200" dirty="0">
                <a:latin typeface="Arial"/>
                <a:cs typeface="Arial"/>
              </a:rPr>
              <a:t>to</a:t>
            </a:r>
            <a:r>
              <a:rPr lang="en-AU" sz="3200" spc="290" dirty="0">
                <a:latin typeface="Arial"/>
                <a:cs typeface="Arial"/>
              </a:rPr>
              <a:t> </a:t>
            </a:r>
            <a:r>
              <a:rPr lang="en-AU" sz="3200" dirty="0">
                <a:latin typeface="Arial"/>
                <a:cs typeface="Arial"/>
              </a:rPr>
              <a:t>leave</a:t>
            </a:r>
            <a:r>
              <a:rPr lang="en-AU" sz="3200" spc="290" dirty="0">
                <a:latin typeface="Arial"/>
                <a:cs typeface="Arial"/>
              </a:rPr>
              <a:t> </a:t>
            </a:r>
            <a:r>
              <a:rPr lang="en-AU" sz="3200" dirty="0">
                <a:latin typeface="Arial"/>
                <a:cs typeface="Arial"/>
              </a:rPr>
              <a:t>the</a:t>
            </a:r>
            <a:r>
              <a:rPr lang="en-AU" sz="3200" spc="290" dirty="0">
                <a:latin typeface="Arial"/>
                <a:cs typeface="Arial"/>
              </a:rPr>
              <a:t> </a:t>
            </a:r>
            <a:r>
              <a:rPr lang="en-AU" sz="3200" dirty="0">
                <a:latin typeface="Arial"/>
                <a:cs typeface="Arial"/>
              </a:rPr>
              <a:t>campus</a:t>
            </a:r>
            <a:r>
              <a:rPr lang="en-AU" sz="3200" spc="310" dirty="0">
                <a:latin typeface="Arial"/>
                <a:cs typeface="Arial"/>
              </a:rPr>
              <a:t> </a:t>
            </a:r>
            <a:r>
              <a:rPr lang="en-AU" sz="3200" dirty="0">
                <a:latin typeface="Arial"/>
                <a:cs typeface="Arial"/>
              </a:rPr>
              <a:t>after</a:t>
            </a:r>
            <a:r>
              <a:rPr lang="en-AU" sz="3200" spc="300" dirty="0">
                <a:latin typeface="Arial"/>
                <a:cs typeface="Arial"/>
              </a:rPr>
              <a:t> </a:t>
            </a:r>
            <a:r>
              <a:rPr lang="en-AU" sz="3200" spc="-20" dirty="0">
                <a:latin typeface="Arial"/>
                <a:cs typeface="Arial"/>
              </a:rPr>
              <a:t>7pm, </a:t>
            </a:r>
            <a:r>
              <a:rPr lang="en-AU" sz="3200" spc="-25" dirty="0">
                <a:latin typeface="Arial"/>
                <a:cs typeface="Arial"/>
              </a:rPr>
              <a:t>re-</a:t>
            </a:r>
            <a:r>
              <a:rPr lang="en-AU" sz="3200" dirty="0">
                <a:latin typeface="Arial"/>
                <a:cs typeface="Arial"/>
              </a:rPr>
              <a:t>entry</a:t>
            </a:r>
            <a:r>
              <a:rPr lang="en-AU" sz="3200" spc="-35" dirty="0">
                <a:latin typeface="Arial"/>
                <a:cs typeface="Arial"/>
              </a:rPr>
              <a:t> </a:t>
            </a:r>
            <a:r>
              <a:rPr lang="en-AU" sz="3200" dirty="0">
                <a:latin typeface="Arial"/>
                <a:cs typeface="Arial"/>
              </a:rPr>
              <a:t>to</a:t>
            </a:r>
            <a:r>
              <a:rPr lang="en-AU" sz="3200" spc="-60" dirty="0">
                <a:latin typeface="Arial"/>
                <a:cs typeface="Arial"/>
              </a:rPr>
              <a:t> </a:t>
            </a:r>
            <a:r>
              <a:rPr lang="en-AU" sz="3200" dirty="0">
                <a:latin typeface="Arial"/>
                <a:cs typeface="Arial"/>
              </a:rPr>
              <a:t>the</a:t>
            </a:r>
            <a:r>
              <a:rPr lang="en-AU" sz="3200" spc="-60" dirty="0">
                <a:latin typeface="Arial"/>
                <a:cs typeface="Arial"/>
              </a:rPr>
              <a:t> </a:t>
            </a:r>
            <a:r>
              <a:rPr lang="en-AU" sz="3200" dirty="0">
                <a:latin typeface="Arial"/>
                <a:cs typeface="Arial"/>
              </a:rPr>
              <a:t>campus</a:t>
            </a:r>
            <a:r>
              <a:rPr lang="en-AU" sz="3200" spc="-50" dirty="0">
                <a:latin typeface="Arial"/>
                <a:cs typeface="Arial"/>
              </a:rPr>
              <a:t> </a:t>
            </a:r>
            <a:r>
              <a:rPr lang="en-AU" sz="3200" dirty="0">
                <a:latin typeface="Arial"/>
                <a:cs typeface="Arial"/>
              </a:rPr>
              <a:t>is</a:t>
            </a:r>
            <a:r>
              <a:rPr lang="en-AU" sz="3200" spc="-55" dirty="0">
                <a:latin typeface="Arial"/>
                <a:cs typeface="Arial"/>
              </a:rPr>
              <a:t> </a:t>
            </a:r>
            <a:r>
              <a:rPr lang="en-AU" sz="3200" dirty="0">
                <a:latin typeface="Arial"/>
                <a:cs typeface="Arial"/>
              </a:rPr>
              <a:t>not</a:t>
            </a:r>
            <a:r>
              <a:rPr lang="en-AU" sz="3200" spc="-60" dirty="0">
                <a:latin typeface="Arial"/>
                <a:cs typeface="Arial"/>
              </a:rPr>
              <a:t> </a:t>
            </a:r>
            <a:r>
              <a:rPr lang="en-AU" sz="3200" spc="-10" dirty="0">
                <a:latin typeface="Arial"/>
                <a:cs typeface="Arial"/>
              </a:rPr>
              <a:t>possible.</a:t>
            </a:r>
            <a:endParaRPr lang="en-AU" sz="3200" dirty="0">
              <a:latin typeface="Arial"/>
              <a:cs typeface="Arial"/>
            </a:endParaRPr>
          </a:p>
        </p:txBody>
      </p:sp>
    </p:spTree>
    <p:extLst>
      <p:ext uri="{BB962C8B-B14F-4D97-AF65-F5344CB8AC3E}">
        <p14:creationId xmlns:p14="http://schemas.microsoft.com/office/powerpoint/2010/main" val="624853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7221200" y="9229725"/>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sp>
        <p:nvSpPr>
          <p:cNvPr id="6" name="Freeform 6"/>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4"/>
            <a:stretch>
              <a:fillRect t="-2895" b="-2895"/>
            </a:stretch>
          </a:blipFill>
        </p:spPr>
        <p:txBody>
          <a:bodyPr/>
          <a:lstStyle/>
          <a:p>
            <a:endParaRPr lang="en-IN"/>
          </a:p>
        </p:txBody>
      </p:sp>
      <p:grpSp>
        <p:nvGrpSpPr>
          <p:cNvPr id="7" name="Group 7"/>
          <p:cNvGrpSpPr/>
          <p:nvPr/>
        </p:nvGrpSpPr>
        <p:grpSpPr>
          <a:xfrm>
            <a:off x="0" y="2077754"/>
            <a:ext cx="10048880" cy="869373"/>
            <a:chOff x="0" y="0"/>
            <a:chExt cx="7046221" cy="609600"/>
          </a:xfrm>
        </p:grpSpPr>
        <p:sp>
          <p:nvSpPr>
            <p:cNvPr id="8" name="Freeform 8"/>
            <p:cNvSpPr/>
            <p:nvPr/>
          </p:nvSpPr>
          <p:spPr>
            <a:xfrm>
              <a:off x="0" y="0"/>
              <a:ext cx="7046221" cy="609600"/>
            </a:xfrm>
            <a:custGeom>
              <a:avLst/>
              <a:gdLst/>
              <a:ahLst/>
              <a:cxnLst/>
              <a:rect l="l" t="t" r="r" b="b"/>
              <a:pathLst>
                <a:path w="7046221" h="609600">
                  <a:moveTo>
                    <a:pt x="203200" y="0"/>
                  </a:moveTo>
                  <a:lnTo>
                    <a:pt x="6843021" y="0"/>
                  </a:lnTo>
                  <a:lnTo>
                    <a:pt x="7046221" y="609600"/>
                  </a:lnTo>
                  <a:lnTo>
                    <a:pt x="0" y="609600"/>
                  </a:lnTo>
                  <a:lnTo>
                    <a:pt x="203200" y="0"/>
                  </a:lnTo>
                  <a:close/>
                </a:path>
              </a:pathLst>
            </a:custGeom>
            <a:solidFill>
              <a:srgbClr val="D70424"/>
            </a:solidFill>
          </p:spPr>
          <p:txBody>
            <a:bodyPr/>
            <a:lstStyle/>
            <a:p>
              <a:endParaRPr lang="en-IN"/>
            </a:p>
          </p:txBody>
        </p:sp>
        <p:sp>
          <p:nvSpPr>
            <p:cNvPr id="9" name="TextBox 9"/>
            <p:cNvSpPr txBox="1"/>
            <p:nvPr/>
          </p:nvSpPr>
          <p:spPr>
            <a:xfrm>
              <a:off x="127000" y="19050"/>
              <a:ext cx="6792221" cy="590550"/>
            </a:xfrm>
            <a:prstGeom prst="rect">
              <a:avLst/>
            </a:prstGeom>
          </p:spPr>
          <p:txBody>
            <a:bodyPr lIns="50800" tIns="50800" rIns="50800" bIns="50800" rtlCol="0" anchor="ctr"/>
            <a:lstStyle/>
            <a:p>
              <a:pPr algn="ctr">
                <a:lnSpc>
                  <a:spcPts val="2574"/>
                </a:lnSpc>
              </a:pPr>
              <a:endParaRPr/>
            </a:p>
          </p:txBody>
        </p:sp>
      </p:grpSp>
      <p:sp>
        <p:nvSpPr>
          <p:cNvPr id="10" name="TextBox 10"/>
          <p:cNvSpPr txBox="1"/>
          <p:nvPr/>
        </p:nvSpPr>
        <p:spPr>
          <a:xfrm>
            <a:off x="303201" y="2058564"/>
            <a:ext cx="6204054" cy="822918"/>
          </a:xfrm>
          <a:prstGeom prst="rect">
            <a:avLst/>
          </a:prstGeom>
        </p:spPr>
        <p:txBody>
          <a:bodyPr lIns="0" tIns="0" rIns="0" bIns="0" rtlCol="0" anchor="t">
            <a:spAutoFit/>
          </a:bodyPr>
          <a:lstStyle/>
          <a:p>
            <a:pPr algn="ctr">
              <a:lnSpc>
                <a:spcPts val="7000"/>
              </a:lnSpc>
              <a:spcBef>
                <a:spcPct val="0"/>
              </a:spcBef>
            </a:pPr>
            <a:r>
              <a:rPr lang="en-US" sz="4400" dirty="0">
                <a:solidFill>
                  <a:srgbClr val="FFFFFF"/>
                </a:solidFill>
                <a:latin typeface="Droid Serif Bold"/>
                <a:ea typeface="Droid Serif Bold"/>
                <a:cs typeface="Droid Serif Bold"/>
                <a:sym typeface="Droid Serif Bold"/>
              </a:rPr>
              <a:t>Today’s Topics</a:t>
            </a:r>
          </a:p>
        </p:txBody>
      </p:sp>
      <p:sp>
        <p:nvSpPr>
          <p:cNvPr id="11" name="TextBox 11"/>
          <p:cNvSpPr txBox="1"/>
          <p:nvPr/>
        </p:nvSpPr>
        <p:spPr>
          <a:xfrm>
            <a:off x="1021677" y="3347535"/>
            <a:ext cx="6945207" cy="5539978"/>
          </a:xfrm>
          <a:prstGeom prst="rect">
            <a:avLst/>
          </a:prstGeom>
        </p:spPr>
        <p:txBody>
          <a:bodyPr lIns="0" tIns="0" rIns="0" bIns="0" rtlCol="0" anchor="t">
            <a:spAutoFit/>
          </a:bodyPr>
          <a:lstStyle/>
          <a:p>
            <a:pPr marL="734061" lvl="1" indent="-367031" algn="l">
              <a:lnSpc>
                <a:spcPct val="150000"/>
              </a:lnSpc>
              <a:buFont typeface="Arial"/>
              <a:buChar char="•"/>
            </a:pPr>
            <a:r>
              <a:rPr lang="en-US" sz="3000" spc="-68" dirty="0">
                <a:solidFill>
                  <a:srgbClr val="000000"/>
                </a:solidFill>
                <a:latin typeface="Arial" panose="020B0604020202020204" pitchFamily="34" charset="0"/>
                <a:ea typeface="Open Sauce"/>
                <a:cs typeface="Arial" panose="020B0604020202020204" pitchFamily="34" charset="0"/>
                <a:sym typeface="Open Sauce"/>
              </a:rPr>
              <a:t>Welcome message</a:t>
            </a:r>
          </a:p>
          <a:p>
            <a:pPr marL="734061" lvl="1" indent="-367031" algn="l">
              <a:lnSpc>
                <a:spcPct val="150000"/>
              </a:lnSpc>
              <a:buFont typeface="Arial"/>
              <a:buChar char="•"/>
            </a:pPr>
            <a:r>
              <a:rPr lang="en-US" sz="3000" spc="-68" dirty="0">
                <a:solidFill>
                  <a:srgbClr val="000000"/>
                </a:solidFill>
                <a:latin typeface="Arial" panose="020B0604020202020204" pitchFamily="34" charset="0"/>
                <a:ea typeface="Open Sauce"/>
                <a:cs typeface="Arial" panose="020B0604020202020204" pitchFamily="34" charset="0"/>
                <a:sym typeface="Open Sauce"/>
              </a:rPr>
              <a:t>Introduction to UBSS</a:t>
            </a:r>
          </a:p>
          <a:p>
            <a:pPr marL="734061" lvl="1" indent="-367031" algn="l">
              <a:lnSpc>
                <a:spcPct val="150000"/>
              </a:lnSpc>
              <a:buFont typeface="Arial"/>
              <a:buChar char="•"/>
            </a:pPr>
            <a:r>
              <a:rPr lang="en-US" sz="3000" spc="-68" dirty="0">
                <a:solidFill>
                  <a:srgbClr val="000000"/>
                </a:solidFill>
                <a:latin typeface="Arial" panose="020B0604020202020204" pitchFamily="34" charset="0"/>
                <a:ea typeface="Open Sauce"/>
                <a:cs typeface="Arial" panose="020B0604020202020204" pitchFamily="34" charset="0"/>
                <a:sym typeface="Open Sauce"/>
              </a:rPr>
              <a:t>Living in Australia</a:t>
            </a:r>
          </a:p>
          <a:p>
            <a:pPr marL="734061" lvl="1" indent="-367031" algn="l">
              <a:lnSpc>
                <a:spcPct val="150000"/>
              </a:lnSpc>
              <a:buFont typeface="Arial"/>
              <a:buChar char="•"/>
            </a:pPr>
            <a:r>
              <a:rPr lang="en-US" sz="3000" spc="-68" dirty="0">
                <a:solidFill>
                  <a:srgbClr val="000000"/>
                </a:solidFill>
                <a:latin typeface="Arial" panose="020B0604020202020204" pitchFamily="34" charset="0"/>
                <a:ea typeface="Open Sauce"/>
                <a:cs typeface="Arial" panose="020B0604020202020204" pitchFamily="34" charset="0"/>
                <a:sym typeface="Open Sauce"/>
              </a:rPr>
              <a:t>Living in Melbourne</a:t>
            </a:r>
          </a:p>
          <a:p>
            <a:pPr marL="734061" lvl="1" indent="-367031" algn="l">
              <a:lnSpc>
                <a:spcPct val="150000"/>
              </a:lnSpc>
              <a:buFont typeface="Arial"/>
              <a:buChar char="•"/>
            </a:pPr>
            <a:r>
              <a:rPr lang="en-US" sz="3000" spc="-68" dirty="0">
                <a:solidFill>
                  <a:srgbClr val="000000"/>
                </a:solidFill>
                <a:latin typeface="Arial" panose="020B0604020202020204" pitchFamily="34" charset="0"/>
                <a:ea typeface="Open Sauce"/>
                <a:cs typeface="Arial" panose="020B0604020202020204" pitchFamily="34" charset="0"/>
                <a:sym typeface="Open Sauce"/>
              </a:rPr>
              <a:t>Our Melbourne CBD Campus</a:t>
            </a:r>
          </a:p>
          <a:p>
            <a:pPr marL="734061" lvl="1" indent="-367031" algn="l">
              <a:lnSpc>
                <a:spcPct val="150000"/>
              </a:lnSpc>
              <a:buFont typeface="Arial"/>
              <a:buChar char="•"/>
            </a:pPr>
            <a:r>
              <a:rPr lang="en-US" sz="3000" spc="-68" dirty="0">
                <a:solidFill>
                  <a:srgbClr val="000000"/>
                </a:solidFill>
                <a:latin typeface="Arial" panose="020B0604020202020204" pitchFamily="34" charset="0"/>
                <a:ea typeface="Open Sauce"/>
                <a:cs typeface="Arial" panose="020B0604020202020204" pitchFamily="34" charset="0"/>
                <a:sym typeface="Open Sauce"/>
              </a:rPr>
              <a:t>Key UBSS Staff </a:t>
            </a:r>
          </a:p>
          <a:p>
            <a:pPr marL="734061" lvl="1" indent="-367031" algn="l">
              <a:lnSpc>
                <a:spcPct val="150000"/>
              </a:lnSpc>
              <a:buFont typeface="Arial"/>
              <a:buChar char="•"/>
            </a:pPr>
            <a:r>
              <a:rPr lang="en-US" sz="3000" spc="-68" dirty="0">
                <a:solidFill>
                  <a:srgbClr val="000000"/>
                </a:solidFill>
                <a:latin typeface="Arial" panose="020B0604020202020204" pitchFamily="34" charset="0"/>
                <a:ea typeface="Open Sauce"/>
                <a:cs typeface="Arial" panose="020B0604020202020204" pitchFamily="34" charset="0"/>
                <a:sym typeface="Open Sauce"/>
              </a:rPr>
              <a:t>Academic Support Services</a:t>
            </a:r>
          </a:p>
          <a:p>
            <a:pPr marL="734061" lvl="1" indent="-367031" algn="l">
              <a:lnSpc>
                <a:spcPct val="150000"/>
              </a:lnSpc>
              <a:buFont typeface="Arial"/>
              <a:buChar char="•"/>
            </a:pPr>
            <a:r>
              <a:rPr lang="en-US" sz="3000" spc="-68" dirty="0">
                <a:solidFill>
                  <a:srgbClr val="000000"/>
                </a:solidFill>
                <a:latin typeface="Arial" panose="020B0604020202020204" pitchFamily="34" charset="0"/>
                <a:ea typeface="Open Sauce"/>
                <a:cs typeface="Arial" panose="020B0604020202020204" pitchFamily="34" charset="0"/>
                <a:sym typeface="Open Sauce"/>
              </a:rPr>
              <a:t>Non-Academic Support Services</a:t>
            </a:r>
          </a:p>
        </p:txBody>
      </p:sp>
      <p:sp>
        <p:nvSpPr>
          <p:cNvPr id="12" name="Rectangle 11"/>
          <p:cNvSpPr/>
          <p:nvPr/>
        </p:nvSpPr>
        <p:spPr>
          <a:xfrm>
            <a:off x="8839200" y="3429449"/>
            <a:ext cx="6858000" cy="3469219"/>
          </a:xfrm>
          <a:prstGeom prst="rect">
            <a:avLst/>
          </a:prstGeom>
        </p:spPr>
        <p:txBody>
          <a:bodyPr wrap="square">
            <a:spAutoFit/>
          </a:bodyPr>
          <a:lstStyle/>
          <a:p>
            <a:pPr marL="734061" lvl="1" indent="-367031">
              <a:lnSpc>
                <a:spcPct val="150000"/>
              </a:lnSpc>
              <a:buFont typeface="Arial"/>
              <a:buChar char="•"/>
            </a:pPr>
            <a:r>
              <a:rPr lang="en-US" sz="3000" spc="-68" dirty="0">
                <a:solidFill>
                  <a:srgbClr val="000000"/>
                </a:solidFill>
                <a:latin typeface="Arial" panose="020B0604020202020204" pitchFamily="34" charset="0"/>
                <a:ea typeface="Open Sauce"/>
                <a:cs typeface="Arial" panose="020B0604020202020204" pitchFamily="34" charset="0"/>
                <a:sym typeface="Open Sauce"/>
              </a:rPr>
              <a:t>Communication</a:t>
            </a:r>
          </a:p>
          <a:p>
            <a:pPr marL="734061" lvl="1" indent="-367031">
              <a:lnSpc>
                <a:spcPct val="150000"/>
              </a:lnSpc>
              <a:buFont typeface="Arial"/>
              <a:buChar char="•"/>
            </a:pPr>
            <a:r>
              <a:rPr lang="en-US" sz="3000" spc="-68" dirty="0">
                <a:solidFill>
                  <a:srgbClr val="000000"/>
                </a:solidFill>
                <a:latin typeface="Arial" panose="020B0604020202020204" pitchFamily="34" charset="0"/>
                <a:ea typeface="Open Sauce"/>
                <a:cs typeface="Arial" panose="020B0604020202020204" pitchFamily="34" charset="0"/>
                <a:sym typeface="Open Sauce"/>
              </a:rPr>
              <a:t>Important Procedures</a:t>
            </a:r>
          </a:p>
          <a:p>
            <a:pPr marL="734061" lvl="1" indent="-367031">
              <a:lnSpc>
                <a:spcPct val="150000"/>
              </a:lnSpc>
              <a:buFont typeface="Arial"/>
              <a:buChar char="•"/>
            </a:pPr>
            <a:r>
              <a:rPr lang="en-US" sz="3000" spc="-68" dirty="0">
                <a:solidFill>
                  <a:srgbClr val="000000"/>
                </a:solidFill>
                <a:latin typeface="Arial" panose="020B0604020202020204" pitchFamily="34" charset="0"/>
                <a:ea typeface="Open Sauce"/>
                <a:cs typeface="Arial" panose="020B0604020202020204" pitchFamily="34" charset="0"/>
                <a:sym typeface="Open Sauce"/>
              </a:rPr>
              <a:t>Facilities and Resources</a:t>
            </a:r>
          </a:p>
          <a:p>
            <a:pPr marL="734061" lvl="1" indent="-367031">
              <a:lnSpc>
                <a:spcPct val="150000"/>
              </a:lnSpc>
              <a:buFont typeface="Arial"/>
              <a:buChar char="•"/>
            </a:pPr>
            <a:r>
              <a:rPr lang="en-US" sz="3000" spc="-68" dirty="0">
                <a:solidFill>
                  <a:srgbClr val="000000"/>
                </a:solidFill>
                <a:latin typeface="Arial" panose="020B0604020202020204" pitchFamily="34" charset="0"/>
                <a:ea typeface="Open Sauce"/>
                <a:cs typeface="Arial" panose="020B0604020202020204" pitchFamily="34" charset="0"/>
                <a:sym typeface="Open Sauce"/>
              </a:rPr>
              <a:t>Policies and Procedures</a:t>
            </a:r>
          </a:p>
          <a:p>
            <a:pPr marL="734061" lvl="1" indent="-367031">
              <a:lnSpc>
                <a:spcPct val="150000"/>
              </a:lnSpc>
              <a:buFont typeface="Arial"/>
              <a:buChar char="•"/>
            </a:pPr>
            <a:r>
              <a:rPr lang="en-US" sz="3000" spc="-68" dirty="0">
                <a:solidFill>
                  <a:srgbClr val="000000"/>
                </a:solidFill>
                <a:latin typeface="Arial" panose="020B0604020202020204" pitchFamily="34" charset="0"/>
                <a:ea typeface="Open Sauce"/>
                <a:cs typeface="Arial" panose="020B0604020202020204" pitchFamily="34" charset="0"/>
                <a:sym typeface="Open Sauce"/>
              </a:rPr>
              <a:t>Reminders</a:t>
            </a:r>
          </a:p>
        </p:txBody>
      </p:sp>
      <p:sp>
        <p:nvSpPr>
          <p:cNvPr id="13" name="Slide Number Placeholder 12">
            <a:extLst>
              <a:ext uri="{FF2B5EF4-FFF2-40B4-BE49-F238E27FC236}">
                <a16:creationId xmlns:a16="http://schemas.microsoft.com/office/drawing/2014/main" id="{6B36CC0D-D8E9-4771-AB6A-A900FFE5F78E}"/>
              </a:ext>
            </a:extLst>
          </p:cNvPr>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4020188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78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304800" y="2191572"/>
            <a:ext cx="16051019" cy="1168260"/>
            <a:chOff x="0" y="0"/>
            <a:chExt cx="9990407" cy="744930"/>
          </a:xfrm>
        </p:grpSpPr>
        <p:sp>
          <p:nvSpPr>
            <p:cNvPr id="7" name="Freeform 7"/>
            <p:cNvSpPr/>
            <p:nvPr/>
          </p:nvSpPr>
          <p:spPr>
            <a:xfrm>
              <a:off x="0" y="0"/>
              <a:ext cx="9990406" cy="744930"/>
            </a:xfrm>
            <a:custGeom>
              <a:avLst/>
              <a:gdLst/>
              <a:ahLst/>
              <a:cxnLst/>
              <a:rect l="l" t="t" r="r" b="b"/>
              <a:pathLst>
                <a:path w="9990406" h="744930">
                  <a:moveTo>
                    <a:pt x="203200" y="0"/>
                  </a:moveTo>
                  <a:lnTo>
                    <a:pt x="9787206" y="0"/>
                  </a:lnTo>
                  <a:lnTo>
                    <a:pt x="9990406" y="744930"/>
                  </a:lnTo>
                  <a:lnTo>
                    <a:pt x="0" y="744930"/>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9736407" cy="725880"/>
            </a:xfrm>
            <a:prstGeom prst="rect">
              <a:avLst/>
            </a:prstGeom>
          </p:spPr>
          <p:txBody>
            <a:bodyPr lIns="50800" tIns="50800" rIns="50800" bIns="50800" rtlCol="0" anchor="ctr"/>
            <a:lstStyle/>
            <a:p>
              <a:pPr algn="ctr">
                <a:lnSpc>
                  <a:spcPts val="2574"/>
                </a:lnSpc>
              </a:pPr>
              <a:endParaRPr/>
            </a:p>
          </p:txBody>
        </p:sp>
      </p:grpSp>
      <p:sp>
        <p:nvSpPr>
          <p:cNvPr id="9" name="TextBox 9"/>
          <p:cNvSpPr txBox="1"/>
          <p:nvPr/>
        </p:nvSpPr>
        <p:spPr>
          <a:xfrm>
            <a:off x="929002" y="2266950"/>
            <a:ext cx="15326113" cy="1962150"/>
          </a:xfrm>
          <a:prstGeom prst="rect">
            <a:avLst/>
          </a:prstGeom>
        </p:spPr>
        <p:txBody>
          <a:bodyPr lIns="0" tIns="0" rIns="0" bIns="0" rtlCol="0" anchor="t">
            <a:spAutoFit/>
          </a:bodyPr>
          <a:lstStyle/>
          <a:p>
            <a:pPr algn="l">
              <a:lnSpc>
                <a:spcPts val="7789"/>
              </a:lnSpc>
            </a:pPr>
            <a:r>
              <a:rPr lang="en-US" sz="6000" dirty="0">
                <a:solidFill>
                  <a:srgbClr val="FFFFFF"/>
                </a:solidFill>
                <a:latin typeface="Droid Serif Bold"/>
                <a:ea typeface="Droid Serif Bold"/>
                <a:cs typeface="Droid Serif Bold"/>
                <a:sym typeface="Droid Serif Bold"/>
              </a:rPr>
              <a:t>Campus Evacuation Procedure </a:t>
            </a:r>
          </a:p>
          <a:p>
            <a:pPr algn="l">
              <a:lnSpc>
                <a:spcPts val="7789"/>
              </a:lnSpc>
            </a:pPr>
            <a:endParaRPr lang="en-US" sz="6490" dirty="0">
              <a:solidFill>
                <a:srgbClr val="FFFFFF"/>
              </a:solidFill>
              <a:latin typeface="Droid Serif Bold"/>
              <a:ea typeface="Droid Serif Bold"/>
              <a:cs typeface="Droid Serif Bold"/>
              <a:sym typeface="Droid Serif Bold"/>
            </a:endParaRPr>
          </a:p>
        </p:txBody>
      </p:sp>
      <p:sp>
        <p:nvSpPr>
          <p:cNvPr id="10" name="Freeform 10"/>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4"/>
            <a:stretch>
              <a:fillRect t="-2895" b="-2895"/>
            </a:stretch>
          </a:blipFill>
        </p:spPr>
        <p:txBody>
          <a:bodyPr/>
          <a:lstStyle/>
          <a:p>
            <a:endParaRPr lang="en-IN"/>
          </a:p>
        </p:txBody>
      </p:sp>
      <p:sp>
        <p:nvSpPr>
          <p:cNvPr id="11" name="TextBox 11"/>
          <p:cNvSpPr txBox="1"/>
          <p:nvPr/>
        </p:nvSpPr>
        <p:spPr>
          <a:xfrm>
            <a:off x="1026411" y="3455642"/>
            <a:ext cx="15456114" cy="2107308"/>
          </a:xfrm>
          <a:prstGeom prst="rect">
            <a:avLst/>
          </a:prstGeom>
        </p:spPr>
        <p:txBody>
          <a:bodyPr lIns="0" tIns="0" rIns="0" bIns="0" rtlCol="0" anchor="t">
            <a:spAutoFit/>
          </a:bodyPr>
          <a:lstStyle/>
          <a:p>
            <a:pPr algn="l">
              <a:lnSpc>
                <a:spcPts val="4200"/>
              </a:lnSpc>
            </a:pPr>
            <a:r>
              <a:rPr lang="en-US" sz="3000" dirty="0">
                <a:solidFill>
                  <a:srgbClr val="000000"/>
                </a:solidFill>
                <a:latin typeface="Arial" panose="020B0604020202020204" pitchFamily="34" charset="0"/>
                <a:ea typeface="Canva Sans"/>
                <a:cs typeface="Arial" panose="020B0604020202020204" pitchFamily="34" charset="0"/>
                <a:sym typeface="Canva Sans"/>
              </a:rPr>
              <a:t>Evacuation Plans are posted near the lifts and around the campus.</a:t>
            </a:r>
          </a:p>
          <a:p>
            <a:pPr algn="l">
              <a:lnSpc>
                <a:spcPts val="4200"/>
              </a:lnSpc>
            </a:pPr>
            <a:r>
              <a:rPr lang="en-AU" sz="3000" dirty="0">
                <a:solidFill>
                  <a:srgbClr val="000000"/>
                </a:solidFill>
                <a:latin typeface="Arial" panose="020B0604020202020204" pitchFamily="34" charset="0"/>
                <a:ea typeface="Canva Sans"/>
                <a:cs typeface="Arial" panose="020B0604020202020204" pitchFamily="34" charset="0"/>
                <a:sym typeface="Canva Sans"/>
              </a:rPr>
              <a:t>During an evacuation, please remain calm, follow staff instructions, and proceed quickly to the designated assembly point for your safety.</a:t>
            </a:r>
            <a:endParaRPr lang="en-US" sz="3000" dirty="0">
              <a:solidFill>
                <a:srgbClr val="000000"/>
              </a:solidFill>
              <a:latin typeface="Arial" panose="020B0604020202020204" pitchFamily="34" charset="0"/>
              <a:ea typeface="Canva Sans"/>
              <a:cs typeface="Arial" panose="020B0604020202020204" pitchFamily="34" charset="0"/>
              <a:sym typeface="Canva Sans"/>
            </a:endParaRPr>
          </a:p>
          <a:p>
            <a:pPr algn="l">
              <a:lnSpc>
                <a:spcPts val="4200"/>
              </a:lnSpc>
            </a:pPr>
            <a:endParaRPr lang="en-US" sz="3000" dirty="0">
              <a:solidFill>
                <a:srgbClr val="D70424"/>
              </a:solidFill>
              <a:latin typeface="Arial" panose="020B0604020202020204" pitchFamily="34" charset="0"/>
              <a:ea typeface="Canva Sans Bold"/>
              <a:cs typeface="Arial" panose="020B0604020202020204" pitchFamily="34" charset="0"/>
              <a:sym typeface="Canva Sans Bold"/>
            </a:endParaRPr>
          </a:p>
        </p:txBody>
      </p:sp>
      <p:pic>
        <p:nvPicPr>
          <p:cNvPr id="13" name="Picture 12">
            <a:extLst>
              <a:ext uri="{FF2B5EF4-FFF2-40B4-BE49-F238E27FC236}">
                <a16:creationId xmlns:a16="http://schemas.microsoft.com/office/drawing/2014/main" id="{976610E7-2C11-FA73-8DC5-5DDD248D82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1557" y="5143500"/>
            <a:ext cx="7651877" cy="4823849"/>
          </a:xfrm>
          <a:prstGeom prst="rect">
            <a:avLst/>
          </a:prstGeom>
        </p:spPr>
      </p:pic>
      <p:sp>
        <p:nvSpPr>
          <p:cNvPr id="12" name="TextBox 11">
            <a:extLst>
              <a:ext uri="{FF2B5EF4-FFF2-40B4-BE49-F238E27FC236}">
                <a16:creationId xmlns:a16="http://schemas.microsoft.com/office/drawing/2014/main" id="{BE8C8822-88E1-B3B6-D3FC-FAF6FFAB6F12}"/>
              </a:ext>
            </a:extLst>
          </p:cNvPr>
          <p:cNvSpPr txBox="1"/>
          <p:nvPr/>
        </p:nvSpPr>
        <p:spPr>
          <a:xfrm>
            <a:off x="13046957" y="5110007"/>
            <a:ext cx="4214632" cy="5338962"/>
          </a:xfrm>
          <a:prstGeom prst="rect">
            <a:avLst/>
          </a:prstGeom>
        </p:spPr>
        <p:txBody>
          <a:bodyPr wrap="square" lIns="0" tIns="0" rIns="0" bIns="0" rtlCol="0" anchor="t">
            <a:spAutoFit/>
          </a:bodyPr>
          <a:lstStyle/>
          <a:p>
            <a:pPr algn="l">
              <a:lnSpc>
                <a:spcPts val="4200"/>
              </a:lnSpc>
            </a:pPr>
            <a:r>
              <a:rPr lang="en-AU" sz="4000" b="1" dirty="0">
                <a:solidFill>
                  <a:srgbClr val="000000"/>
                </a:solidFill>
                <a:latin typeface="Arial" panose="020B0604020202020204" pitchFamily="34" charset="0"/>
                <a:ea typeface="Canva Sans"/>
                <a:cs typeface="Arial" panose="020B0604020202020204" pitchFamily="34" charset="0"/>
                <a:sym typeface="Canva Sans"/>
              </a:rPr>
              <a:t>Fire wardens:</a:t>
            </a:r>
          </a:p>
          <a:p>
            <a:pPr>
              <a:lnSpc>
                <a:spcPts val="4200"/>
              </a:lnSpc>
            </a:pPr>
            <a:r>
              <a:rPr lang="en-AU" sz="2800" dirty="0">
                <a:solidFill>
                  <a:srgbClr val="000000"/>
                </a:solidFill>
                <a:latin typeface="Arial" panose="020B0604020202020204" pitchFamily="34" charset="0"/>
                <a:cs typeface="Arial" panose="020B0604020202020204" pitchFamily="34" charset="0"/>
              </a:rPr>
              <a:t>Muskanpreet</a:t>
            </a:r>
            <a:r>
              <a:rPr lang="en-AU" sz="2800" dirty="0">
                <a:latin typeface="Arial" panose="020B0604020202020204" pitchFamily="34" charset="0"/>
                <a:cs typeface="Arial" panose="020B0604020202020204" pitchFamily="34" charset="0"/>
              </a:rPr>
              <a:t> </a:t>
            </a:r>
            <a:r>
              <a:rPr lang="en-AU" sz="2800" dirty="0">
                <a:solidFill>
                  <a:srgbClr val="000000"/>
                </a:solidFill>
                <a:latin typeface="Arial" panose="020B0604020202020204" pitchFamily="34" charset="0"/>
                <a:cs typeface="Arial" panose="020B0604020202020204" pitchFamily="34" charset="0"/>
              </a:rPr>
              <a:t>Kaur</a:t>
            </a:r>
          </a:p>
          <a:p>
            <a:pPr>
              <a:lnSpc>
                <a:spcPts val="4200"/>
              </a:lnSpc>
            </a:pPr>
            <a:r>
              <a:rPr lang="en-AU" sz="2800" dirty="0">
                <a:solidFill>
                  <a:srgbClr val="000000"/>
                </a:solidFill>
                <a:latin typeface="Arial" panose="020B0604020202020204" pitchFamily="34" charset="0"/>
                <a:cs typeface="Arial" panose="020B0604020202020204" pitchFamily="34" charset="0"/>
              </a:rPr>
              <a:t>George Lai</a:t>
            </a:r>
          </a:p>
          <a:p>
            <a:pPr>
              <a:lnSpc>
                <a:spcPts val="4200"/>
              </a:lnSpc>
            </a:pPr>
            <a:r>
              <a:rPr lang="en-AU" sz="2800" dirty="0">
                <a:solidFill>
                  <a:srgbClr val="000000"/>
                </a:solidFill>
                <a:latin typeface="Arial" panose="020B0604020202020204" pitchFamily="34" charset="0"/>
                <a:cs typeface="Arial" panose="020B0604020202020204" pitchFamily="34" charset="0"/>
              </a:rPr>
              <a:t>Gaurav Gulati</a:t>
            </a:r>
          </a:p>
          <a:p>
            <a:pPr>
              <a:lnSpc>
                <a:spcPts val="4200"/>
              </a:lnSpc>
            </a:pPr>
            <a:r>
              <a:rPr lang="en-AU" sz="2800" dirty="0">
                <a:solidFill>
                  <a:srgbClr val="000000"/>
                </a:solidFill>
                <a:latin typeface="Arial" panose="020B0604020202020204" pitchFamily="34" charset="0"/>
                <a:cs typeface="Arial" panose="020B0604020202020204" pitchFamily="34" charset="0"/>
              </a:rPr>
              <a:t>Barun Ojha</a:t>
            </a:r>
          </a:p>
          <a:p>
            <a:pPr>
              <a:lnSpc>
                <a:spcPts val="4200"/>
              </a:lnSpc>
            </a:pPr>
            <a:r>
              <a:rPr lang="en-AU" sz="2800" dirty="0">
                <a:solidFill>
                  <a:srgbClr val="000000"/>
                </a:solidFill>
                <a:latin typeface="Arial" panose="020B0604020202020204" pitchFamily="34" charset="0"/>
                <a:cs typeface="Arial" panose="020B0604020202020204" pitchFamily="34" charset="0"/>
              </a:rPr>
              <a:t>George Zhang</a:t>
            </a:r>
          </a:p>
          <a:p>
            <a:pPr>
              <a:lnSpc>
                <a:spcPts val="4200"/>
              </a:lnSpc>
            </a:pPr>
            <a:endParaRPr lang="en-AU" sz="2800" dirty="0">
              <a:solidFill>
                <a:srgbClr val="000000"/>
              </a:solidFill>
              <a:latin typeface="Arial" panose="020B0604020202020204" pitchFamily="34" charset="0"/>
              <a:cs typeface="Arial" panose="020B0604020202020204" pitchFamily="34" charset="0"/>
            </a:endParaRPr>
          </a:p>
          <a:p>
            <a:pPr>
              <a:lnSpc>
                <a:spcPts val="4200"/>
              </a:lnSpc>
            </a:pPr>
            <a:endParaRPr lang="en-AU" sz="3000" dirty="0">
              <a:solidFill>
                <a:srgbClr val="000000"/>
              </a:solidFill>
              <a:latin typeface="Arial" panose="020B0604020202020204" pitchFamily="34" charset="0"/>
              <a:ea typeface="Canva Sans"/>
              <a:cs typeface="Arial" panose="020B0604020202020204" pitchFamily="34" charset="0"/>
              <a:sym typeface="Canva Sans"/>
            </a:endParaRPr>
          </a:p>
          <a:p>
            <a:pPr algn="l">
              <a:lnSpc>
                <a:spcPts val="4200"/>
              </a:lnSpc>
            </a:pPr>
            <a:endParaRPr lang="en-US" sz="3000" dirty="0">
              <a:solidFill>
                <a:srgbClr val="000000"/>
              </a:solidFill>
              <a:latin typeface="Arial" panose="020B0604020202020204" pitchFamily="34" charset="0"/>
              <a:ea typeface="Canva Sans"/>
              <a:cs typeface="Arial" panose="020B0604020202020204" pitchFamily="34" charset="0"/>
              <a:sym typeface="Canva Sans"/>
            </a:endParaRPr>
          </a:p>
          <a:p>
            <a:pPr algn="l">
              <a:lnSpc>
                <a:spcPts val="4200"/>
              </a:lnSpc>
            </a:pPr>
            <a:endParaRPr lang="en-US" sz="3000" dirty="0">
              <a:solidFill>
                <a:srgbClr val="D70424"/>
              </a:solidFill>
              <a:latin typeface="Arial" panose="020B0604020202020204" pitchFamily="34" charset="0"/>
              <a:ea typeface="Canva Sans Bold"/>
              <a:cs typeface="Arial" panose="020B0604020202020204" pitchFamily="34" charset="0"/>
              <a:sym typeface="Canva Sans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D1821-EECC-48BB-3C22-58DED14DA4E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D6B9FB2-4250-FAE5-6942-4A4183BE8154}"/>
              </a:ext>
            </a:extLst>
          </p:cNvPr>
          <p:cNvSpPr/>
          <p:nvPr/>
        </p:nvSpPr>
        <p:spPr>
          <a:xfrm>
            <a:off x="0" y="-29905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a:extLst>
              <a:ext uri="{FF2B5EF4-FFF2-40B4-BE49-F238E27FC236}">
                <a16:creationId xmlns:a16="http://schemas.microsoft.com/office/drawing/2014/main" id="{2951375D-797F-A1E5-4E05-768144574EF2}"/>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a:extLst>
              <a:ext uri="{FF2B5EF4-FFF2-40B4-BE49-F238E27FC236}">
                <a16:creationId xmlns:a16="http://schemas.microsoft.com/office/drawing/2014/main" id="{131AD3E7-4A5B-7BA9-48F3-AA74CE4E5E72}"/>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a:extLst>
              <a:ext uri="{FF2B5EF4-FFF2-40B4-BE49-F238E27FC236}">
                <a16:creationId xmlns:a16="http://schemas.microsoft.com/office/drawing/2014/main" id="{63CE3EAF-ABC6-AEF6-CCEC-F3E0292AFC31}"/>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a:extLst>
              <a:ext uri="{FF2B5EF4-FFF2-40B4-BE49-F238E27FC236}">
                <a16:creationId xmlns:a16="http://schemas.microsoft.com/office/drawing/2014/main" id="{C3D5929D-01EB-9A81-0305-6C946F09F2A1}"/>
              </a:ext>
            </a:extLst>
          </p:cNvPr>
          <p:cNvGrpSpPr/>
          <p:nvPr/>
        </p:nvGrpSpPr>
        <p:grpSpPr>
          <a:xfrm>
            <a:off x="304800" y="2191572"/>
            <a:ext cx="16051019" cy="1168260"/>
            <a:chOff x="0" y="0"/>
            <a:chExt cx="9990407" cy="744930"/>
          </a:xfrm>
        </p:grpSpPr>
        <p:sp>
          <p:nvSpPr>
            <p:cNvPr id="7" name="Freeform 7">
              <a:extLst>
                <a:ext uri="{FF2B5EF4-FFF2-40B4-BE49-F238E27FC236}">
                  <a16:creationId xmlns:a16="http://schemas.microsoft.com/office/drawing/2014/main" id="{9CABCFCA-6AC6-2775-C911-12ED65727AE2}"/>
                </a:ext>
              </a:extLst>
            </p:cNvPr>
            <p:cNvSpPr/>
            <p:nvPr/>
          </p:nvSpPr>
          <p:spPr>
            <a:xfrm>
              <a:off x="0" y="0"/>
              <a:ext cx="9990406" cy="744930"/>
            </a:xfrm>
            <a:custGeom>
              <a:avLst/>
              <a:gdLst/>
              <a:ahLst/>
              <a:cxnLst/>
              <a:rect l="l" t="t" r="r" b="b"/>
              <a:pathLst>
                <a:path w="9990406" h="744930">
                  <a:moveTo>
                    <a:pt x="203200" y="0"/>
                  </a:moveTo>
                  <a:lnTo>
                    <a:pt x="9787206" y="0"/>
                  </a:lnTo>
                  <a:lnTo>
                    <a:pt x="9990406" y="744930"/>
                  </a:lnTo>
                  <a:lnTo>
                    <a:pt x="0" y="744930"/>
                  </a:lnTo>
                  <a:lnTo>
                    <a:pt x="203200" y="0"/>
                  </a:lnTo>
                  <a:close/>
                </a:path>
              </a:pathLst>
            </a:custGeom>
            <a:solidFill>
              <a:srgbClr val="CC0922"/>
            </a:solidFill>
          </p:spPr>
          <p:txBody>
            <a:bodyPr/>
            <a:lstStyle/>
            <a:p>
              <a:endParaRPr lang="en-IN"/>
            </a:p>
          </p:txBody>
        </p:sp>
        <p:sp>
          <p:nvSpPr>
            <p:cNvPr id="8" name="TextBox 8">
              <a:extLst>
                <a:ext uri="{FF2B5EF4-FFF2-40B4-BE49-F238E27FC236}">
                  <a16:creationId xmlns:a16="http://schemas.microsoft.com/office/drawing/2014/main" id="{DC6904A9-46E4-36DF-7D67-EC4691B39E91}"/>
                </a:ext>
              </a:extLst>
            </p:cNvPr>
            <p:cNvSpPr txBox="1"/>
            <p:nvPr/>
          </p:nvSpPr>
          <p:spPr>
            <a:xfrm>
              <a:off x="127000" y="19050"/>
              <a:ext cx="9736407" cy="725880"/>
            </a:xfrm>
            <a:prstGeom prst="rect">
              <a:avLst/>
            </a:prstGeom>
          </p:spPr>
          <p:txBody>
            <a:bodyPr lIns="50800" tIns="50800" rIns="50800" bIns="50800" rtlCol="0" anchor="ctr"/>
            <a:lstStyle/>
            <a:p>
              <a:pPr algn="ctr">
                <a:lnSpc>
                  <a:spcPts val="2574"/>
                </a:lnSpc>
              </a:pPr>
              <a:endParaRPr/>
            </a:p>
          </p:txBody>
        </p:sp>
      </p:grpSp>
      <p:sp>
        <p:nvSpPr>
          <p:cNvPr id="9" name="TextBox 9">
            <a:extLst>
              <a:ext uri="{FF2B5EF4-FFF2-40B4-BE49-F238E27FC236}">
                <a16:creationId xmlns:a16="http://schemas.microsoft.com/office/drawing/2014/main" id="{DEE90FB5-90F3-7C2F-161A-7F1C2B776EC3}"/>
              </a:ext>
            </a:extLst>
          </p:cNvPr>
          <p:cNvSpPr txBox="1"/>
          <p:nvPr/>
        </p:nvSpPr>
        <p:spPr>
          <a:xfrm>
            <a:off x="929002" y="2266950"/>
            <a:ext cx="15326113" cy="1962150"/>
          </a:xfrm>
          <a:prstGeom prst="rect">
            <a:avLst/>
          </a:prstGeom>
        </p:spPr>
        <p:txBody>
          <a:bodyPr lIns="0" tIns="0" rIns="0" bIns="0" rtlCol="0" anchor="t">
            <a:spAutoFit/>
          </a:bodyPr>
          <a:lstStyle/>
          <a:p>
            <a:pPr algn="l">
              <a:lnSpc>
                <a:spcPts val="7789"/>
              </a:lnSpc>
            </a:pPr>
            <a:r>
              <a:rPr lang="en-US" sz="6000" dirty="0">
                <a:solidFill>
                  <a:srgbClr val="FFFFFF"/>
                </a:solidFill>
                <a:latin typeface="Droid Serif Bold"/>
                <a:ea typeface="Droid Serif Bold"/>
                <a:cs typeface="Droid Serif Bold"/>
                <a:sym typeface="Droid Serif Bold"/>
              </a:rPr>
              <a:t>Campus Evacuation Procedure </a:t>
            </a:r>
          </a:p>
          <a:p>
            <a:pPr algn="l">
              <a:lnSpc>
                <a:spcPts val="7789"/>
              </a:lnSpc>
            </a:pPr>
            <a:endParaRPr lang="en-US" sz="6490" dirty="0">
              <a:solidFill>
                <a:srgbClr val="FFFFFF"/>
              </a:solidFill>
              <a:latin typeface="Droid Serif Bold"/>
              <a:ea typeface="Droid Serif Bold"/>
              <a:cs typeface="Droid Serif Bold"/>
              <a:sym typeface="Droid Serif Bold"/>
            </a:endParaRPr>
          </a:p>
        </p:txBody>
      </p:sp>
      <p:sp>
        <p:nvSpPr>
          <p:cNvPr id="10" name="Freeform 10">
            <a:extLst>
              <a:ext uri="{FF2B5EF4-FFF2-40B4-BE49-F238E27FC236}">
                <a16:creationId xmlns:a16="http://schemas.microsoft.com/office/drawing/2014/main" id="{95CEE772-798A-7ECA-61D1-DAEC61D81710}"/>
              </a:ext>
            </a:extLst>
          </p:cNvPr>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4"/>
            <a:stretch>
              <a:fillRect t="-2895" b="-2895"/>
            </a:stretch>
          </a:blipFill>
        </p:spPr>
        <p:txBody>
          <a:bodyPr/>
          <a:lstStyle/>
          <a:p>
            <a:endParaRPr lang="en-IN"/>
          </a:p>
        </p:txBody>
      </p:sp>
      <p:sp>
        <p:nvSpPr>
          <p:cNvPr id="13" name="TextBox 11">
            <a:extLst>
              <a:ext uri="{FF2B5EF4-FFF2-40B4-BE49-F238E27FC236}">
                <a16:creationId xmlns:a16="http://schemas.microsoft.com/office/drawing/2014/main" id="{075147FD-97C6-EB93-F527-F5EA4301ABA9}"/>
              </a:ext>
            </a:extLst>
          </p:cNvPr>
          <p:cNvSpPr txBox="1"/>
          <p:nvPr/>
        </p:nvSpPr>
        <p:spPr>
          <a:xfrm>
            <a:off x="379231" y="4053065"/>
            <a:ext cx="4214632" cy="4800353"/>
          </a:xfrm>
          <a:prstGeom prst="rect">
            <a:avLst/>
          </a:prstGeom>
        </p:spPr>
        <p:txBody>
          <a:bodyPr wrap="square" lIns="0" tIns="0" rIns="0" bIns="0" rtlCol="0" anchor="t">
            <a:spAutoFit/>
          </a:bodyPr>
          <a:lstStyle/>
          <a:p>
            <a:pPr algn="l">
              <a:lnSpc>
                <a:spcPts val="4200"/>
              </a:lnSpc>
            </a:pPr>
            <a:r>
              <a:rPr lang="en-AU" sz="4000" b="1" dirty="0">
                <a:solidFill>
                  <a:srgbClr val="000000"/>
                </a:solidFill>
                <a:latin typeface="Arial" panose="020B0604020202020204" pitchFamily="34" charset="0"/>
                <a:ea typeface="Canva Sans"/>
                <a:cs typeface="Arial" panose="020B0604020202020204" pitchFamily="34" charset="0"/>
                <a:sym typeface="Canva Sans"/>
              </a:rPr>
              <a:t>First aiders:</a:t>
            </a:r>
          </a:p>
          <a:p>
            <a:pPr>
              <a:lnSpc>
                <a:spcPts val="4200"/>
              </a:lnSpc>
            </a:pPr>
            <a:r>
              <a:rPr lang="en-AU" sz="2800" dirty="0">
                <a:solidFill>
                  <a:srgbClr val="000000"/>
                </a:solidFill>
                <a:latin typeface="Arial" panose="020B0604020202020204" pitchFamily="34" charset="0"/>
                <a:cs typeface="Arial" panose="020B0604020202020204" pitchFamily="34" charset="0"/>
              </a:rPr>
              <a:t>Muskanpreet</a:t>
            </a:r>
            <a:r>
              <a:rPr lang="en-AU" sz="2800" dirty="0">
                <a:latin typeface="Arial" panose="020B0604020202020204" pitchFamily="34" charset="0"/>
                <a:cs typeface="Arial" panose="020B0604020202020204" pitchFamily="34" charset="0"/>
              </a:rPr>
              <a:t> </a:t>
            </a:r>
            <a:r>
              <a:rPr lang="en-AU" sz="2800" dirty="0">
                <a:solidFill>
                  <a:srgbClr val="000000"/>
                </a:solidFill>
                <a:latin typeface="Arial" panose="020B0604020202020204" pitchFamily="34" charset="0"/>
                <a:cs typeface="Arial" panose="020B0604020202020204" pitchFamily="34" charset="0"/>
              </a:rPr>
              <a:t>Kaur</a:t>
            </a:r>
          </a:p>
          <a:p>
            <a:pPr>
              <a:lnSpc>
                <a:spcPts val="4200"/>
              </a:lnSpc>
            </a:pPr>
            <a:r>
              <a:rPr lang="en-AU" sz="2800" dirty="0">
                <a:solidFill>
                  <a:srgbClr val="000000"/>
                </a:solidFill>
                <a:latin typeface="Arial" panose="020B0604020202020204" pitchFamily="34" charset="0"/>
                <a:cs typeface="Arial" panose="020B0604020202020204" pitchFamily="34" charset="0"/>
              </a:rPr>
              <a:t>Jaspreet Kaur</a:t>
            </a:r>
          </a:p>
          <a:p>
            <a:pPr>
              <a:lnSpc>
                <a:spcPts val="4200"/>
              </a:lnSpc>
            </a:pPr>
            <a:r>
              <a:rPr lang="en-AU" sz="2800" dirty="0">
                <a:solidFill>
                  <a:srgbClr val="000000"/>
                </a:solidFill>
                <a:latin typeface="Arial" panose="020B0604020202020204" pitchFamily="34" charset="0"/>
                <a:cs typeface="Arial" panose="020B0604020202020204" pitchFamily="34" charset="0"/>
              </a:rPr>
              <a:t>Gaurav Gulati</a:t>
            </a:r>
          </a:p>
          <a:p>
            <a:pPr>
              <a:lnSpc>
                <a:spcPts val="4200"/>
              </a:lnSpc>
            </a:pPr>
            <a:r>
              <a:rPr lang="en-AU" sz="2800" dirty="0">
                <a:solidFill>
                  <a:srgbClr val="000000"/>
                </a:solidFill>
                <a:latin typeface="Arial" panose="020B0604020202020204" pitchFamily="34" charset="0"/>
                <a:cs typeface="Arial" panose="020B0604020202020204" pitchFamily="34" charset="0"/>
              </a:rPr>
              <a:t>Barun Ojha</a:t>
            </a:r>
          </a:p>
          <a:p>
            <a:pPr>
              <a:lnSpc>
                <a:spcPts val="4200"/>
              </a:lnSpc>
            </a:pPr>
            <a:r>
              <a:rPr lang="en-AU" sz="2800" dirty="0">
                <a:solidFill>
                  <a:srgbClr val="000000"/>
                </a:solidFill>
                <a:latin typeface="Arial" panose="020B0604020202020204" pitchFamily="34" charset="0"/>
                <a:cs typeface="Arial" panose="020B0604020202020204" pitchFamily="34" charset="0"/>
              </a:rPr>
              <a:t>George Zhang</a:t>
            </a:r>
          </a:p>
          <a:p>
            <a:pPr>
              <a:lnSpc>
                <a:spcPts val="4200"/>
              </a:lnSpc>
            </a:pPr>
            <a:endParaRPr lang="en-AU" sz="3000" dirty="0">
              <a:solidFill>
                <a:srgbClr val="000000"/>
              </a:solidFill>
              <a:latin typeface="Arial" panose="020B0604020202020204" pitchFamily="34" charset="0"/>
              <a:ea typeface="Canva Sans"/>
              <a:cs typeface="Arial" panose="020B0604020202020204" pitchFamily="34" charset="0"/>
              <a:sym typeface="Canva Sans"/>
            </a:endParaRPr>
          </a:p>
          <a:p>
            <a:pPr algn="l">
              <a:lnSpc>
                <a:spcPts val="4200"/>
              </a:lnSpc>
            </a:pPr>
            <a:endParaRPr lang="en-US" sz="3000" dirty="0">
              <a:solidFill>
                <a:srgbClr val="000000"/>
              </a:solidFill>
              <a:latin typeface="Arial" panose="020B0604020202020204" pitchFamily="34" charset="0"/>
              <a:ea typeface="Canva Sans"/>
              <a:cs typeface="Arial" panose="020B0604020202020204" pitchFamily="34" charset="0"/>
              <a:sym typeface="Canva Sans"/>
            </a:endParaRPr>
          </a:p>
          <a:p>
            <a:pPr algn="l">
              <a:lnSpc>
                <a:spcPts val="4200"/>
              </a:lnSpc>
            </a:pPr>
            <a:endParaRPr lang="en-US" sz="3000" dirty="0">
              <a:solidFill>
                <a:srgbClr val="D70424"/>
              </a:solidFill>
              <a:latin typeface="Arial" panose="020B0604020202020204" pitchFamily="34" charset="0"/>
              <a:ea typeface="Canva Sans Bold"/>
              <a:cs typeface="Arial" panose="020B0604020202020204" pitchFamily="34" charset="0"/>
              <a:sym typeface="Canva Sans Bold"/>
            </a:endParaRPr>
          </a:p>
        </p:txBody>
      </p:sp>
      <p:pic>
        <p:nvPicPr>
          <p:cNvPr id="14" name="Picture 13">
            <a:extLst>
              <a:ext uri="{FF2B5EF4-FFF2-40B4-BE49-F238E27FC236}">
                <a16:creationId xmlns:a16="http://schemas.microsoft.com/office/drawing/2014/main" id="{D37C2515-91B6-1CF4-F88C-7A56C4C797FA}"/>
              </a:ext>
            </a:extLst>
          </p:cNvPr>
          <p:cNvPicPr>
            <a:picLocks noChangeAspect="1"/>
          </p:cNvPicPr>
          <p:nvPr/>
        </p:nvPicPr>
        <p:blipFill>
          <a:blip r:embed="rId5"/>
          <a:stretch>
            <a:fillRect/>
          </a:stretch>
        </p:blipFill>
        <p:spPr>
          <a:xfrm>
            <a:off x="4519432" y="3955599"/>
            <a:ext cx="3320108" cy="3320108"/>
          </a:xfrm>
          <a:prstGeom prst="rect">
            <a:avLst/>
          </a:prstGeom>
        </p:spPr>
      </p:pic>
      <p:sp>
        <p:nvSpPr>
          <p:cNvPr id="15" name="TextBox 14">
            <a:extLst>
              <a:ext uri="{FF2B5EF4-FFF2-40B4-BE49-F238E27FC236}">
                <a16:creationId xmlns:a16="http://schemas.microsoft.com/office/drawing/2014/main" id="{E59A3208-A4BB-80A7-FE5B-0301507D1981}"/>
              </a:ext>
            </a:extLst>
          </p:cNvPr>
          <p:cNvSpPr txBox="1"/>
          <p:nvPr/>
        </p:nvSpPr>
        <p:spPr>
          <a:xfrm>
            <a:off x="4193177" y="7745422"/>
            <a:ext cx="4950823" cy="1107996"/>
          </a:xfrm>
          <a:prstGeom prst="rect">
            <a:avLst/>
          </a:prstGeom>
          <a:noFill/>
        </p:spPr>
        <p:txBody>
          <a:bodyPr wrap="square" rtlCol="0">
            <a:spAutoFit/>
          </a:bodyPr>
          <a:lstStyle/>
          <a:p>
            <a:r>
              <a:rPr lang="en-AU" sz="2200" b="1" dirty="0">
                <a:solidFill>
                  <a:srgbClr val="000000"/>
                </a:solidFill>
                <a:latin typeface="Arial" panose="020B0604020202020204" pitchFamily="34" charset="0"/>
                <a:cs typeface="Arial" panose="020B0604020202020204" pitchFamily="34" charset="0"/>
              </a:rPr>
              <a:t>Gaurav Gulati</a:t>
            </a:r>
            <a:br>
              <a:rPr lang="en-AU" sz="2200" dirty="0">
                <a:latin typeface="Arial" panose="020B0604020202020204" pitchFamily="34" charset="0"/>
                <a:cs typeface="Arial" panose="020B0604020202020204" pitchFamily="34" charset="0"/>
              </a:rPr>
            </a:br>
            <a:r>
              <a:rPr lang="en-AU" sz="2200" dirty="0">
                <a:solidFill>
                  <a:srgbClr val="000000"/>
                </a:solidFill>
                <a:latin typeface="Arial" panose="020B0604020202020204" pitchFamily="34" charset="0"/>
                <a:cs typeface="Arial" panose="020B0604020202020204" pitchFamily="34" charset="0"/>
              </a:rPr>
              <a:t>Student Services &amp; Duty Officer</a:t>
            </a:r>
          </a:p>
          <a:p>
            <a:r>
              <a:rPr lang="en-AU" sz="2200" dirty="0">
                <a:solidFill>
                  <a:srgbClr val="000000"/>
                </a:solidFill>
                <a:latin typeface="Arial" panose="020B0604020202020204" pitchFamily="34" charset="0"/>
                <a:cs typeface="Arial" panose="020B0604020202020204" pitchFamily="34" charset="0"/>
                <a:hlinkClick r:id="rId6"/>
              </a:rPr>
              <a:t>Gaurav.Gulati@ubss.edu.au</a:t>
            </a:r>
            <a:r>
              <a:rPr lang="en-AU" sz="2200" dirty="0">
                <a:solidFill>
                  <a:srgbClr val="000000"/>
                </a:solidFill>
                <a:latin typeface="Arial" panose="020B0604020202020204" pitchFamily="34" charset="0"/>
                <a:cs typeface="Arial" panose="020B0604020202020204" pitchFamily="34" charset="0"/>
              </a:rPr>
              <a:t> </a:t>
            </a:r>
          </a:p>
        </p:txBody>
      </p:sp>
      <p:pic>
        <p:nvPicPr>
          <p:cNvPr id="12" name="Picture 11" descr="A person in a suit and tie&#10;&#10;AI-generated content may be incorrect.">
            <a:extLst>
              <a:ext uri="{FF2B5EF4-FFF2-40B4-BE49-F238E27FC236}">
                <a16:creationId xmlns:a16="http://schemas.microsoft.com/office/drawing/2014/main" id="{CD2402D2-7718-3817-B2A5-95BE3391B6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00" y="3985809"/>
            <a:ext cx="3282470" cy="3307903"/>
          </a:xfrm>
          <a:prstGeom prst="rect">
            <a:avLst/>
          </a:prstGeom>
        </p:spPr>
      </p:pic>
      <p:sp>
        <p:nvSpPr>
          <p:cNvPr id="16" name="object 3">
            <a:extLst>
              <a:ext uri="{FF2B5EF4-FFF2-40B4-BE49-F238E27FC236}">
                <a16:creationId xmlns:a16="http://schemas.microsoft.com/office/drawing/2014/main" id="{FBB955F2-EC26-075E-F985-606DCD227064}"/>
              </a:ext>
            </a:extLst>
          </p:cNvPr>
          <p:cNvSpPr txBox="1">
            <a:spLocks noChangeArrowheads="1"/>
          </p:cNvSpPr>
          <p:nvPr/>
        </p:nvSpPr>
        <p:spPr bwMode="auto">
          <a:xfrm>
            <a:off x="8928304" y="7706716"/>
            <a:ext cx="4113888" cy="136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065"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200" b="1" dirty="0">
                <a:solidFill>
                  <a:srgbClr val="000000"/>
                </a:solidFill>
                <a:latin typeface="Arial" panose="020B0604020202020204" pitchFamily="34" charset="0"/>
                <a:cs typeface="Arial" panose="020B0604020202020204" pitchFamily="34" charset="0"/>
              </a:rPr>
              <a:t>George Zhang</a:t>
            </a:r>
          </a:p>
          <a:p>
            <a:pPr eaLnBrk="0" fontAlgn="base" hangingPunct="0">
              <a:spcBef>
                <a:spcPct val="0"/>
              </a:spcBef>
              <a:spcAft>
                <a:spcPct val="0"/>
              </a:spcAft>
              <a:defRPr/>
            </a:pPr>
            <a:r>
              <a:rPr lang="en-AU" sz="2200" kern="0" dirty="0">
                <a:solidFill>
                  <a:prstClr val="black"/>
                </a:solidFill>
                <a:latin typeface="Arial" panose="020B0604020202020204" pitchFamily="34" charset="0"/>
                <a:cs typeface="Arial" panose="020B0604020202020204" pitchFamily="34" charset="0"/>
              </a:rPr>
              <a:t>Student Recruitment Officer &amp; Duty Officer</a:t>
            </a:r>
          </a:p>
          <a:p>
            <a:pPr eaLnBrk="0" fontAlgn="base" hangingPunct="0">
              <a:spcBef>
                <a:spcPct val="0"/>
              </a:spcBef>
              <a:spcAft>
                <a:spcPct val="0"/>
              </a:spcAft>
              <a:defRPr/>
            </a:pPr>
            <a:r>
              <a:rPr lang="en-AU" sz="2200" dirty="0">
                <a:solidFill>
                  <a:srgbClr val="000000"/>
                </a:solidFill>
                <a:latin typeface="Arial" panose="020B0604020202020204" pitchFamily="34" charset="0"/>
                <a:cs typeface="Arial" panose="020B0604020202020204" pitchFamily="34" charset="0"/>
                <a:hlinkClick r:id="rId8"/>
              </a:rPr>
              <a:t>George.Zhang@ubss.edu.au</a:t>
            </a:r>
            <a:endParaRPr lang="en-AU" sz="2200" dirty="0">
              <a:solidFill>
                <a:srgbClr val="000000"/>
              </a:solidFill>
              <a:latin typeface="Arial" panose="020B0604020202020204" pitchFamily="34" charset="0"/>
              <a:cs typeface="Arial" panose="020B0604020202020204" pitchFamily="34" charset="0"/>
            </a:endParaRPr>
          </a:p>
        </p:txBody>
      </p:sp>
      <p:pic>
        <p:nvPicPr>
          <p:cNvPr id="17" name="Picture 16" descr="A person with a beard smiling&#10;&#10;AI-generated content may be incorrect.">
            <a:extLst>
              <a:ext uri="{FF2B5EF4-FFF2-40B4-BE49-F238E27FC236}">
                <a16:creationId xmlns:a16="http://schemas.microsoft.com/office/drawing/2014/main" id="{1EC9D3EB-B277-D4D0-F51A-DABE9FC6C6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05382" y="3994811"/>
            <a:ext cx="3289899" cy="3289899"/>
          </a:xfrm>
          <a:prstGeom prst="rect">
            <a:avLst/>
          </a:prstGeom>
        </p:spPr>
      </p:pic>
      <p:sp>
        <p:nvSpPr>
          <p:cNvPr id="18" name="object 3">
            <a:extLst>
              <a:ext uri="{FF2B5EF4-FFF2-40B4-BE49-F238E27FC236}">
                <a16:creationId xmlns:a16="http://schemas.microsoft.com/office/drawing/2014/main" id="{01F505C7-307F-00FA-3EFF-6F777BDDBA0F}"/>
              </a:ext>
            </a:extLst>
          </p:cNvPr>
          <p:cNvSpPr txBox="1">
            <a:spLocks noChangeArrowheads="1"/>
          </p:cNvSpPr>
          <p:nvPr/>
        </p:nvSpPr>
        <p:spPr bwMode="auto">
          <a:xfrm>
            <a:off x="13810355" y="7706716"/>
            <a:ext cx="3452352" cy="102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065"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200" b="1" dirty="0">
                <a:solidFill>
                  <a:srgbClr val="000000"/>
                </a:solidFill>
                <a:latin typeface="Arial" panose="020B0604020202020204" pitchFamily="34" charset="0"/>
                <a:cs typeface="Arial" panose="020B0604020202020204" pitchFamily="34" charset="0"/>
              </a:rPr>
              <a:t>Barun Ojha</a:t>
            </a:r>
          </a:p>
          <a:p>
            <a:pPr marL="0" marR="0" lvl="0" indent="0" algn="l" defTabSz="914400" rtl="0" eaLnBrk="0" fontAlgn="base" latinLnBrk="0" hangingPunct="0">
              <a:lnSpc>
                <a:spcPct val="100000"/>
              </a:lnSpc>
              <a:spcBef>
                <a:spcPct val="0"/>
              </a:spcBef>
              <a:spcAft>
                <a:spcPct val="0"/>
              </a:spcAft>
              <a:buClrTx/>
              <a:buSzTx/>
              <a:buFontTx/>
              <a:buNone/>
              <a:tabLst/>
              <a:defRPr/>
            </a:pPr>
            <a:r>
              <a:rPr lang="en-AU" sz="2200" kern="0" dirty="0">
                <a:solidFill>
                  <a:prstClr val="black"/>
                </a:solidFill>
                <a:latin typeface="Arial" panose="020B0604020202020204" pitchFamily="34" charset="0"/>
                <a:cs typeface="Arial" panose="020B0604020202020204" pitchFamily="34" charset="0"/>
              </a:rPr>
              <a:t>Duty Officer</a:t>
            </a:r>
          </a:p>
          <a:p>
            <a:pPr eaLnBrk="0" fontAlgn="base" hangingPunct="0">
              <a:spcBef>
                <a:spcPct val="0"/>
              </a:spcBef>
              <a:spcAft>
                <a:spcPct val="0"/>
              </a:spcAft>
              <a:defRPr/>
            </a:pPr>
            <a:r>
              <a:rPr lang="en-AU" sz="2200" dirty="0">
                <a:solidFill>
                  <a:srgbClr val="000000"/>
                </a:solidFill>
                <a:latin typeface="Arial" panose="020B0604020202020204" pitchFamily="34" charset="0"/>
                <a:cs typeface="Arial" panose="020B0604020202020204" pitchFamily="34" charset="0"/>
                <a:hlinkClick r:id="rId10"/>
              </a:rPr>
              <a:t>Barun.Ojha@ubss.edu.au</a:t>
            </a:r>
            <a:endParaRPr lang="en-US" altLang="en-US" sz="22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217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96944-CE75-CCE1-DFF9-3F0F7EC420F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FF15B97-1943-C682-54BC-96E4204C805A}"/>
              </a:ext>
            </a:extLst>
          </p:cNvPr>
          <p:cNvSpPr/>
          <p:nvPr/>
        </p:nvSpPr>
        <p:spPr>
          <a:xfrm>
            <a:off x="-137786" y="1385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a:extLst>
              <a:ext uri="{FF2B5EF4-FFF2-40B4-BE49-F238E27FC236}">
                <a16:creationId xmlns:a16="http://schemas.microsoft.com/office/drawing/2014/main" id="{15DF4F44-36BC-4584-A591-4309A0B9EC9E}"/>
              </a:ext>
            </a:extLst>
          </p:cNvPr>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a:extLst>
              <a:ext uri="{FF2B5EF4-FFF2-40B4-BE49-F238E27FC236}">
                <a16:creationId xmlns:a16="http://schemas.microsoft.com/office/drawing/2014/main" id="{4D4B2045-5083-D983-A7C7-4B31989618A6}"/>
              </a:ext>
            </a:extLst>
          </p:cNvPr>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a:extLst>
              <a:ext uri="{FF2B5EF4-FFF2-40B4-BE49-F238E27FC236}">
                <a16:creationId xmlns:a16="http://schemas.microsoft.com/office/drawing/2014/main" id="{7CB7F42A-EDED-D8F8-3EFB-BCEAC8BB4FD4}"/>
              </a:ext>
            </a:extLst>
          </p:cNvPr>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a:extLst>
              <a:ext uri="{FF2B5EF4-FFF2-40B4-BE49-F238E27FC236}">
                <a16:creationId xmlns:a16="http://schemas.microsoft.com/office/drawing/2014/main" id="{D15A6279-8E6B-1198-4298-72C28CC0E8BD}"/>
              </a:ext>
            </a:extLst>
          </p:cNvPr>
          <p:cNvGrpSpPr/>
          <p:nvPr/>
        </p:nvGrpSpPr>
        <p:grpSpPr>
          <a:xfrm>
            <a:off x="304800" y="2191572"/>
            <a:ext cx="16051019" cy="1168260"/>
            <a:chOff x="0" y="0"/>
            <a:chExt cx="9990407" cy="744930"/>
          </a:xfrm>
        </p:grpSpPr>
        <p:sp>
          <p:nvSpPr>
            <p:cNvPr id="7" name="Freeform 7">
              <a:extLst>
                <a:ext uri="{FF2B5EF4-FFF2-40B4-BE49-F238E27FC236}">
                  <a16:creationId xmlns:a16="http://schemas.microsoft.com/office/drawing/2014/main" id="{E06BCEA3-CA70-133B-B7BC-F67C233C0BEE}"/>
                </a:ext>
              </a:extLst>
            </p:cNvPr>
            <p:cNvSpPr/>
            <p:nvPr/>
          </p:nvSpPr>
          <p:spPr>
            <a:xfrm>
              <a:off x="0" y="0"/>
              <a:ext cx="9990406" cy="744930"/>
            </a:xfrm>
            <a:custGeom>
              <a:avLst/>
              <a:gdLst/>
              <a:ahLst/>
              <a:cxnLst/>
              <a:rect l="l" t="t" r="r" b="b"/>
              <a:pathLst>
                <a:path w="9990406" h="744930">
                  <a:moveTo>
                    <a:pt x="203200" y="0"/>
                  </a:moveTo>
                  <a:lnTo>
                    <a:pt x="9787206" y="0"/>
                  </a:lnTo>
                  <a:lnTo>
                    <a:pt x="9990406" y="744930"/>
                  </a:lnTo>
                  <a:lnTo>
                    <a:pt x="0" y="744930"/>
                  </a:lnTo>
                  <a:lnTo>
                    <a:pt x="203200" y="0"/>
                  </a:lnTo>
                  <a:close/>
                </a:path>
              </a:pathLst>
            </a:custGeom>
            <a:solidFill>
              <a:srgbClr val="CC0922"/>
            </a:solidFill>
          </p:spPr>
          <p:txBody>
            <a:bodyPr/>
            <a:lstStyle/>
            <a:p>
              <a:endParaRPr lang="en-IN"/>
            </a:p>
          </p:txBody>
        </p:sp>
        <p:sp>
          <p:nvSpPr>
            <p:cNvPr id="8" name="TextBox 8">
              <a:extLst>
                <a:ext uri="{FF2B5EF4-FFF2-40B4-BE49-F238E27FC236}">
                  <a16:creationId xmlns:a16="http://schemas.microsoft.com/office/drawing/2014/main" id="{8EF0A0E2-BB39-4D58-90C3-1EA8BCC43B00}"/>
                </a:ext>
              </a:extLst>
            </p:cNvPr>
            <p:cNvSpPr txBox="1"/>
            <p:nvPr/>
          </p:nvSpPr>
          <p:spPr>
            <a:xfrm>
              <a:off x="127000" y="19050"/>
              <a:ext cx="9736407" cy="725880"/>
            </a:xfrm>
            <a:prstGeom prst="rect">
              <a:avLst/>
            </a:prstGeom>
          </p:spPr>
          <p:txBody>
            <a:bodyPr lIns="50800" tIns="50800" rIns="50800" bIns="50800" rtlCol="0" anchor="ctr"/>
            <a:lstStyle/>
            <a:p>
              <a:pPr algn="ctr">
                <a:lnSpc>
                  <a:spcPts val="2574"/>
                </a:lnSpc>
              </a:pPr>
              <a:endParaRPr/>
            </a:p>
          </p:txBody>
        </p:sp>
      </p:grpSp>
      <p:sp>
        <p:nvSpPr>
          <p:cNvPr id="9" name="TextBox 9">
            <a:extLst>
              <a:ext uri="{FF2B5EF4-FFF2-40B4-BE49-F238E27FC236}">
                <a16:creationId xmlns:a16="http://schemas.microsoft.com/office/drawing/2014/main" id="{3BFECC48-A2EF-7B64-0265-7514032A50A9}"/>
              </a:ext>
            </a:extLst>
          </p:cNvPr>
          <p:cNvSpPr txBox="1"/>
          <p:nvPr/>
        </p:nvSpPr>
        <p:spPr>
          <a:xfrm>
            <a:off x="929002" y="2266950"/>
            <a:ext cx="15326113" cy="937244"/>
          </a:xfrm>
          <a:prstGeom prst="rect">
            <a:avLst/>
          </a:prstGeom>
        </p:spPr>
        <p:txBody>
          <a:bodyPr lIns="0" tIns="0" rIns="0" bIns="0" rtlCol="0" anchor="t">
            <a:spAutoFit/>
          </a:bodyPr>
          <a:lstStyle/>
          <a:p>
            <a:pPr algn="l">
              <a:lnSpc>
                <a:spcPts val="7789"/>
              </a:lnSpc>
            </a:pPr>
            <a:r>
              <a:rPr lang="en-US" sz="6000" b="1" dirty="0" err="1">
                <a:solidFill>
                  <a:srgbClr val="FFFFFF"/>
                </a:solidFill>
                <a:latin typeface="Droid Serif Bold"/>
                <a:ea typeface="Droid Serif Bold"/>
                <a:cs typeface="Droid Serif Bold"/>
                <a:sym typeface="Droid Serif Bold"/>
              </a:rPr>
              <a:t>Powerboards</a:t>
            </a:r>
            <a:r>
              <a:rPr lang="en-US" sz="6000" b="1" dirty="0">
                <a:solidFill>
                  <a:srgbClr val="FFFFFF"/>
                </a:solidFill>
                <a:latin typeface="Droid Serif Bold"/>
                <a:ea typeface="Droid Serif Bold"/>
                <a:cs typeface="Droid Serif Bold"/>
                <a:sym typeface="Droid Serif Bold"/>
              </a:rPr>
              <a:t> and extension cables</a:t>
            </a:r>
            <a:endParaRPr lang="en-US" sz="6490" b="1" dirty="0">
              <a:solidFill>
                <a:srgbClr val="FFFFFF"/>
              </a:solidFill>
              <a:latin typeface="Droid Serif Bold"/>
              <a:ea typeface="Droid Serif Bold"/>
              <a:cs typeface="Droid Serif Bold"/>
              <a:sym typeface="Droid Serif Bold"/>
            </a:endParaRPr>
          </a:p>
        </p:txBody>
      </p:sp>
      <p:sp>
        <p:nvSpPr>
          <p:cNvPr id="10" name="Freeform 10">
            <a:extLst>
              <a:ext uri="{FF2B5EF4-FFF2-40B4-BE49-F238E27FC236}">
                <a16:creationId xmlns:a16="http://schemas.microsoft.com/office/drawing/2014/main" id="{8348E72D-EC50-7DC3-41E0-50F1F0B7D799}"/>
              </a:ext>
            </a:extLst>
          </p:cNvPr>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4"/>
            <a:stretch>
              <a:fillRect t="-2895" b="-2895"/>
            </a:stretch>
          </a:blipFill>
        </p:spPr>
        <p:txBody>
          <a:bodyPr/>
          <a:lstStyle/>
          <a:p>
            <a:endParaRPr lang="en-IN"/>
          </a:p>
        </p:txBody>
      </p:sp>
      <p:sp>
        <p:nvSpPr>
          <p:cNvPr id="11" name="TextBox 11">
            <a:extLst>
              <a:ext uri="{FF2B5EF4-FFF2-40B4-BE49-F238E27FC236}">
                <a16:creationId xmlns:a16="http://schemas.microsoft.com/office/drawing/2014/main" id="{5A4A640A-0DFE-4F80-EB1B-6FEAE1842737}"/>
              </a:ext>
            </a:extLst>
          </p:cNvPr>
          <p:cNvSpPr txBox="1"/>
          <p:nvPr/>
        </p:nvSpPr>
        <p:spPr>
          <a:xfrm>
            <a:off x="1028700" y="4145536"/>
            <a:ext cx="15456114" cy="1664366"/>
          </a:xfrm>
          <a:prstGeom prst="rect">
            <a:avLst/>
          </a:prstGeom>
        </p:spPr>
        <p:txBody>
          <a:bodyPr lIns="0" tIns="0" rIns="0" bIns="0" rtlCol="0" anchor="t">
            <a:spAutoFit/>
          </a:bodyPr>
          <a:lstStyle/>
          <a:p>
            <a:pPr marL="12700" marR="6985">
              <a:lnSpc>
                <a:spcPts val="4200"/>
              </a:lnSpc>
              <a:spcBef>
                <a:spcPts val="735"/>
              </a:spcBef>
            </a:pPr>
            <a:r>
              <a:rPr lang="en-AU" sz="3200" dirty="0">
                <a:latin typeface="Arial"/>
                <a:cs typeface="Arial"/>
              </a:rPr>
              <a:t>Students</a:t>
            </a:r>
            <a:r>
              <a:rPr lang="en-AU" sz="3200" spc="315" dirty="0">
                <a:latin typeface="Arial"/>
                <a:cs typeface="Arial"/>
              </a:rPr>
              <a:t> </a:t>
            </a:r>
            <a:r>
              <a:rPr lang="en-AU" sz="3200" dirty="0">
                <a:latin typeface="Arial"/>
                <a:cs typeface="Arial"/>
              </a:rPr>
              <a:t>are</a:t>
            </a:r>
            <a:r>
              <a:rPr lang="en-AU" sz="3200" spc="315" dirty="0">
                <a:latin typeface="Arial"/>
                <a:cs typeface="Arial"/>
              </a:rPr>
              <a:t> </a:t>
            </a:r>
            <a:r>
              <a:rPr lang="en-AU" sz="3200" dirty="0">
                <a:latin typeface="Arial"/>
                <a:cs typeface="Arial"/>
              </a:rPr>
              <a:t>advised</a:t>
            </a:r>
            <a:r>
              <a:rPr lang="en-AU" sz="3200" spc="320" dirty="0">
                <a:latin typeface="Arial"/>
                <a:cs typeface="Arial"/>
              </a:rPr>
              <a:t> </a:t>
            </a:r>
            <a:r>
              <a:rPr lang="en-AU" sz="3200" dirty="0">
                <a:latin typeface="Arial"/>
                <a:cs typeface="Arial"/>
              </a:rPr>
              <a:t>to fully charge their electronic devices before attending classes and assessments. </a:t>
            </a:r>
            <a:r>
              <a:rPr lang="en-AU" sz="3200" dirty="0" err="1">
                <a:latin typeface="Arial"/>
                <a:cs typeface="Arial"/>
              </a:rPr>
              <a:t>Powerboards</a:t>
            </a:r>
            <a:r>
              <a:rPr lang="en-AU" sz="3200" dirty="0">
                <a:latin typeface="Arial"/>
                <a:cs typeface="Arial"/>
              </a:rPr>
              <a:t> and extension cables will not be provided.</a:t>
            </a:r>
          </a:p>
          <a:p>
            <a:pPr marL="12700" marR="6985">
              <a:lnSpc>
                <a:spcPts val="4200"/>
              </a:lnSpc>
              <a:spcBef>
                <a:spcPts val="735"/>
              </a:spcBef>
            </a:pPr>
            <a:endParaRPr lang="en-AU" sz="3200" dirty="0">
              <a:latin typeface="Arial"/>
              <a:cs typeface="Arial"/>
            </a:endParaRPr>
          </a:p>
        </p:txBody>
      </p:sp>
    </p:spTree>
    <p:extLst>
      <p:ext uri="{BB962C8B-B14F-4D97-AF65-F5344CB8AC3E}">
        <p14:creationId xmlns:p14="http://schemas.microsoft.com/office/powerpoint/2010/main" val="2617760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7221200" y="9229725"/>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1983416" y="3178548"/>
            <a:ext cx="14499110" cy="1348642"/>
            <a:chOff x="0" y="0"/>
            <a:chExt cx="7562881" cy="703465"/>
          </a:xfrm>
        </p:grpSpPr>
        <p:sp>
          <p:nvSpPr>
            <p:cNvPr id="7" name="Freeform 7"/>
            <p:cNvSpPr/>
            <p:nvPr/>
          </p:nvSpPr>
          <p:spPr>
            <a:xfrm>
              <a:off x="0" y="0"/>
              <a:ext cx="7562881" cy="703465"/>
            </a:xfrm>
            <a:custGeom>
              <a:avLst/>
              <a:gdLst/>
              <a:ahLst/>
              <a:cxnLst/>
              <a:rect l="l" t="t" r="r" b="b"/>
              <a:pathLst>
                <a:path w="7562881" h="703465">
                  <a:moveTo>
                    <a:pt x="203200" y="0"/>
                  </a:moveTo>
                  <a:lnTo>
                    <a:pt x="7359681" y="0"/>
                  </a:lnTo>
                  <a:lnTo>
                    <a:pt x="7562881" y="703465"/>
                  </a:lnTo>
                  <a:lnTo>
                    <a:pt x="0" y="703465"/>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7308881" cy="684415"/>
            </a:xfrm>
            <a:prstGeom prst="rect">
              <a:avLst/>
            </a:prstGeom>
          </p:spPr>
          <p:txBody>
            <a:bodyPr lIns="50800" tIns="50800" rIns="50800" bIns="50800" rtlCol="0" anchor="ctr"/>
            <a:lstStyle/>
            <a:p>
              <a:pPr algn="ctr">
                <a:lnSpc>
                  <a:spcPts val="2574"/>
                </a:lnSpc>
              </a:pPr>
              <a:endParaRPr/>
            </a:p>
          </p:txBody>
        </p:sp>
      </p:grpSp>
      <p:sp>
        <p:nvSpPr>
          <p:cNvPr id="9" name="AutoShape 9"/>
          <p:cNvSpPr/>
          <p:nvPr/>
        </p:nvSpPr>
        <p:spPr>
          <a:xfrm>
            <a:off x="6999654" y="7460697"/>
            <a:ext cx="460340" cy="0"/>
          </a:xfrm>
          <a:prstGeom prst="line">
            <a:avLst/>
          </a:prstGeom>
          <a:ln w="47625" cap="flat">
            <a:solidFill>
              <a:srgbClr val="FFFFFF"/>
            </a:solidFill>
            <a:prstDash val="solid"/>
            <a:headEnd type="none" w="sm" len="sm"/>
            <a:tailEnd type="arrow" w="med" len="sm"/>
          </a:ln>
        </p:spPr>
        <p:txBody>
          <a:bodyPr/>
          <a:lstStyle/>
          <a:p>
            <a:endParaRPr lang="en-IN"/>
          </a:p>
        </p:txBody>
      </p:sp>
      <p:sp>
        <p:nvSpPr>
          <p:cNvPr id="11" name="TextBox 11"/>
          <p:cNvSpPr txBox="1"/>
          <p:nvPr/>
        </p:nvSpPr>
        <p:spPr>
          <a:xfrm>
            <a:off x="3524374" y="3199958"/>
            <a:ext cx="12115377" cy="1075551"/>
          </a:xfrm>
          <a:prstGeom prst="rect">
            <a:avLst/>
          </a:prstGeom>
        </p:spPr>
        <p:txBody>
          <a:bodyPr lIns="0" tIns="0" rIns="0" bIns="0" rtlCol="0" anchor="t">
            <a:spAutoFit/>
          </a:bodyPr>
          <a:lstStyle/>
          <a:p>
            <a:pPr algn="ctr">
              <a:lnSpc>
                <a:spcPts val="9410"/>
              </a:lnSpc>
              <a:spcBef>
                <a:spcPct val="0"/>
              </a:spcBef>
            </a:pPr>
            <a:r>
              <a:rPr lang="en-US" sz="5500" dirty="0">
                <a:solidFill>
                  <a:srgbClr val="FFFFFF"/>
                </a:solidFill>
                <a:latin typeface="Droid Serif Bold"/>
                <a:ea typeface="Droid Serif Bold"/>
                <a:cs typeface="Droid Serif Bold"/>
                <a:sym typeface="Droid Serif Bold"/>
              </a:rPr>
              <a:t>Academic Support Services</a:t>
            </a:r>
          </a:p>
        </p:txBody>
      </p:sp>
      <p:sp>
        <p:nvSpPr>
          <p:cNvPr id="13" name="Freeform 10"/>
          <p:cNvSpPr/>
          <p:nvPr/>
        </p:nvSpPr>
        <p:spPr>
          <a:xfrm>
            <a:off x="7772400" y="5946479"/>
            <a:ext cx="2313513" cy="2696324"/>
          </a:xfrm>
          <a:custGeom>
            <a:avLst/>
            <a:gdLst/>
            <a:ahLst/>
            <a:cxnLst/>
            <a:rect l="l" t="t" r="r" b="b"/>
            <a:pathLst>
              <a:path w="3712626" h="4326945">
                <a:moveTo>
                  <a:pt x="0" y="0"/>
                </a:moveTo>
                <a:lnTo>
                  <a:pt x="3712626" y="0"/>
                </a:lnTo>
                <a:lnTo>
                  <a:pt x="3712626" y="4326945"/>
                </a:lnTo>
                <a:lnTo>
                  <a:pt x="0" y="4326945"/>
                </a:lnTo>
                <a:lnTo>
                  <a:pt x="0" y="0"/>
                </a:lnTo>
                <a:close/>
              </a:path>
            </a:pathLst>
          </a:custGeom>
          <a:blipFill>
            <a:blip r:embed="rId4"/>
            <a:stretch>
              <a:fillRect/>
            </a:stretch>
          </a:blipFill>
        </p:spPr>
        <p:txBody>
          <a:bodyPr/>
          <a:lstStyle/>
          <a:p>
            <a:endParaRPr lang="en-IN"/>
          </a:p>
        </p:txBody>
      </p:sp>
      <p:sp>
        <p:nvSpPr>
          <p:cNvPr id="14" name="Rectangle 13"/>
          <p:cNvSpPr/>
          <p:nvPr/>
        </p:nvSpPr>
        <p:spPr>
          <a:xfrm>
            <a:off x="2226893" y="9687753"/>
            <a:ext cx="12500794" cy="400110"/>
          </a:xfrm>
          <a:prstGeom prst="rect">
            <a:avLst/>
          </a:prstGeom>
        </p:spPr>
        <p:txBody>
          <a:bodyPr wrap="none">
            <a:spAutoFit/>
          </a:bodyPr>
          <a:lstStyle/>
          <a:p>
            <a:r>
              <a:rPr lang="en-AU" sz="2000" b="1" dirty="0">
                <a:latin typeface="Arial" panose="020B0604020202020204" pitchFamily="34" charset="0"/>
                <a:cs typeface="Arial" panose="020B0604020202020204" pitchFamily="34" charset="0"/>
              </a:rPr>
              <a:t>Support for Students Policy: </a:t>
            </a:r>
            <a:r>
              <a:rPr lang="en-AU" sz="2000" dirty="0">
                <a:latin typeface="Arial" panose="020B0604020202020204" pitchFamily="34" charset="0"/>
                <a:cs typeface="Arial" panose="020B0604020202020204" pitchFamily="34" charset="0"/>
                <a:hlinkClick r:id="rId5"/>
              </a:rPr>
              <a:t>https://www.ubss.edu.au/media/5147/ubss-support-for-students-policy-v1.pdf</a:t>
            </a:r>
            <a:r>
              <a:rPr lang="en-AU" sz="2000" dirty="0">
                <a:latin typeface="Arial" panose="020B0604020202020204" pitchFamily="34" charset="0"/>
                <a:cs typeface="Arial" panose="020B0604020202020204" pitchFamily="34" charset="0"/>
              </a:rPr>
              <a:t> </a:t>
            </a:r>
          </a:p>
        </p:txBody>
      </p:sp>
      <p:sp>
        <p:nvSpPr>
          <p:cNvPr id="10" name="Slide Number Placeholder 9">
            <a:extLst>
              <a:ext uri="{FF2B5EF4-FFF2-40B4-BE49-F238E27FC236}">
                <a16:creationId xmlns:a16="http://schemas.microsoft.com/office/drawing/2014/main" id="{FAC94DFE-EBF8-4FF7-BD7F-EBBC5074BA17}"/>
              </a:ext>
            </a:extLst>
          </p:cNvPr>
          <p:cNvSpPr>
            <a:spLocks noGrp="1"/>
          </p:cNvSpPr>
          <p:nvPr>
            <p:ph type="sldNum" sz="quarter" idx="12"/>
          </p:nvPr>
        </p:nvSpPr>
        <p:spPr/>
        <p:txBody>
          <a:bodyPr/>
          <a:lstStyle/>
          <a:p>
            <a:fld id="{B6F15528-21DE-4FAA-801E-634DDDAF4B2B}"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7221200" y="9229725"/>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sp>
        <p:nvSpPr>
          <p:cNvPr id="6" name="Freeform 6"/>
          <p:cNvSpPr/>
          <p:nvPr/>
        </p:nvSpPr>
        <p:spPr>
          <a:xfrm>
            <a:off x="11525949" y="2709730"/>
            <a:ext cx="5933453" cy="5921442"/>
          </a:xfrm>
          <a:custGeom>
            <a:avLst/>
            <a:gdLst/>
            <a:ahLst/>
            <a:cxnLst/>
            <a:rect l="l" t="t" r="r" b="b"/>
            <a:pathLst>
              <a:path w="5933453" h="5921442">
                <a:moveTo>
                  <a:pt x="0" y="0"/>
                </a:moveTo>
                <a:lnTo>
                  <a:pt x="5933453" y="0"/>
                </a:lnTo>
                <a:lnTo>
                  <a:pt x="5933453" y="5921442"/>
                </a:lnTo>
                <a:lnTo>
                  <a:pt x="0" y="5921442"/>
                </a:lnTo>
                <a:lnTo>
                  <a:pt x="0" y="0"/>
                </a:lnTo>
                <a:close/>
              </a:path>
            </a:pathLst>
          </a:custGeom>
          <a:blipFill>
            <a:blip r:embed="rId4"/>
            <a:stretch>
              <a:fillRect/>
            </a:stretch>
          </a:blipFill>
        </p:spPr>
        <p:txBody>
          <a:bodyPr/>
          <a:lstStyle/>
          <a:p>
            <a:endParaRPr lang="en-IN"/>
          </a:p>
        </p:txBody>
      </p:sp>
      <p:grpSp>
        <p:nvGrpSpPr>
          <p:cNvPr id="7" name="Group 7"/>
          <p:cNvGrpSpPr/>
          <p:nvPr/>
        </p:nvGrpSpPr>
        <p:grpSpPr>
          <a:xfrm>
            <a:off x="11661788" y="2820214"/>
            <a:ext cx="5634789" cy="5609553"/>
            <a:chOff x="0" y="0"/>
            <a:chExt cx="7513052" cy="7479404"/>
          </a:xfrm>
        </p:grpSpPr>
        <p:pic>
          <p:nvPicPr>
            <p:cNvPr id="8" name="Picture 8"/>
            <p:cNvPicPr>
              <a:picLocks noChangeAspect="1"/>
            </p:cNvPicPr>
            <p:nvPr/>
          </p:nvPicPr>
          <p:blipFill>
            <a:blip r:embed="rId5"/>
            <a:srcRect l="16474" r="16474"/>
            <a:stretch>
              <a:fillRect/>
            </a:stretch>
          </p:blipFill>
          <p:spPr>
            <a:xfrm>
              <a:off x="0" y="0"/>
              <a:ext cx="7513052" cy="7479404"/>
            </a:xfrm>
            <a:prstGeom prst="rect">
              <a:avLst/>
            </a:prstGeom>
          </p:spPr>
        </p:pic>
      </p:grpSp>
      <p:sp>
        <p:nvSpPr>
          <p:cNvPr id="9" name="TextBox 9"/>
          <p:cNvSpPr txBox="1"/>
          <p:nvPr/>
        </p:nvSpPr>
        <p:spPr>
          <a:xfrm>
            <a:off x="828598" y="2452863"/>
            <a:ext cx="10539875" cy="7676140"/>
          </a:xfrm>
          <a:prstGeom prst="rect">
            <a:avLst/>
          </a:prstGeom>
        </p:spPr>
        <p:txBody>
          <a:bodyPr lIns="0" tIns="0" rIns="0" bIns="0" rtlCol="0" anchor="t">
            <a:spAutoFit/>
          </a:bodyPr>
          <a:lstStyle/>
          <a:p>
            <a:pPr algn="just">
              <a:lnSpc>
                <a:spcPct val="150000"/>
              </a:lnSpc>
            </a:pPr>
            <a:r>
              <a:rPr lang="en-US" sz="2800" spc="-59" dirty="0">
                <a:solidFill>
                  <a:srgbClr val="000000"/>
                </a:solidFill>
                <a:latin typeface="Arial" panose="020B0604020202020204" pitchFamily="34" charset="0"/>
                <a:ea typeface="Open Sauce"/>
                <a:cs typeface="Arial" panose="020B0604020202020204" pitchFamily="34" charset="0"/>
                <a:sym typeface="Open Sauce"/>
              </a:rPr>
              <a:t>The </a:t>
            </a:r>
            <a:r>
              <a:rPr lang="en-US" sz="2800" b="1" spc="-59" dirty="0">
                <a:solidFill>
                  <a:srgbClr val="000000"/>
                </a:solidFill>
                <a:latin typeface="Arial" panose="020B0604020202020204" pitchFamily="34" charset="0"/>
                <a:ea typeface="Open Sauce Bold"/>
                <a:cs typeface="Arial" panose="020B0604020202020204" pitchFamily="34" charset="0"/>
                <a:sym typeface="Open Sauce Bold"/>
              </a:rPr>
              <a:t>Lecturer</a:t>
            </a:r>
            <a:r>
              <a:rPr lang="en-US" sz="2800" spc="-59" dirty="0">
                <a:solidFill>
                  <a:srgbClr val="000000"/>
                </a:solidFill>
                <a:latin typeface="Arial" panose="020B0604020202020204" pitchFamily="34" charset="0"/>
                <a:ea typeface="Open Sauce"/>
                <a:cs typeface="Arial" panose="020B0604020202020204" pitchFamily="34" charset="0"/>
                <a:sym typeface="Open Sauce"/>
              </a:rPr>
              <a:t> will be responsible for:</a:t>
            </a:r>
          </a:p>
          <a:p>
            <a:pPr marL="642418" lvl="1" indent="-321209" algn="just">
              <a:lnSpc>
                <a:spcPct val="150000"/>
              </a:lnSpc>
              <a:buFont typeface="Arial"/>
              <a:buChar char="•"/>
            </a:pPr>
            <a:r>
              <a:rPr lang="en-US" sz="2800" spc="-59" dirty="0">
                <a:solidFill>
                  <a:srgbClr val="000000"/>
                </a:solidFill>
                <a:latin typeface="Arial" panose="020B0604020202020204" pitchFamily="34" charset="0"/>
                <a:ea typeface="Open Sauce"/>
                <a:cs typeface="Arial" panose="020B0604020202020204" pitchFamily="34" charset="0"/>
                <a:sym typeface="Open Sauce"/>
              </a:rPr>
              <a:t>Direct teaching on their specialist subject</a:t>
            </a:r>
          </a:p>
          <a:p>
            <a:pPr marL="642418" lvl="1" indent="-321209" algn="just">
              <a:lnSpc>
                <a:spcPct val="150000"/>
              </a:lnSpc>
              <a:buFont typeface="Arial"/>
              <a:buChar char="•"/>
            </a:pPr>
            <a:r>
              <a:rPr lang="en-US" sz="2800" spc="-59" dirty="0">
                <a:solidFill>
                  <a:srgbClr val="000000"/>
                </a:solidFill>
                <a:latin typeface="Arial" panose="020B0604020202020204" pitchFamily="34" charset="0"/>
                <a:ea typeface="Open Sauce"/>
                <a:cs typeface="Arial" panose="020B0604020202020204" pitchFamily="34" charset="0"/>
                <a:sym typeface="Open Sauce"/>
              </a:rPr>
              <a:t>Creating teaching materials</a:t>
            </a:r>
          </a:p>
          <a:p>
            <a:pPr algn="just">
              <a:lnSpc>
                <a:spcPct val="150000"/>
              </a:lnSpc>
            </a:pPr>
            <a:endParaRPr lang="en-US" sz="2800" spc="-59" dirty="0">
              <a:solidFill>
                <a:srgbClr val="000000"/>
              </a:solidFill>
              <a:latin typeface="Arial" panose="020B0604020202020204" pitchFamily="34" charset="0"/>
              <a:ea typeface="Open Sauce"/>
              <a:cs typeface="Arial" panose="020B0604020202020204" pitchFamily="34" charset="0"/>
              <a:sym typeface="Open Sauce"/>
            </a:endParaRPr>
          </a:p>
          <a:p>
            <a:pPr algn="just">
              <a:lnSpc>
                <a:spcPct val="150000"/>
              </a:lnSpc>
            </a:pPr>
            <a:r>
              <a:rPr lang="en-US" sz="2800" spc="-59" dirty="0">
                <a:solidFill>
                  <a:srgbClr val="000000"/>
                </a:solidFill>
                <a:latin typeface="Arial" panose="020B0604020202020204" pitchFamily="34" charset="0"/>
                <a:ea typeface="Open Sauce"/>
                <a:cs typeface="Arial" panose="020B0604020202020204" pitchFamily="34" charset="0"/>
                <a:sym typeface="Open Sauce"/>
              </a:rPr>
              <a:t>The </a:t>
            </a:r>
            <a:r>
              <a:rPr lang="en-US" sz="2800" b="1" spc="-59" dirty="0">
                <a:solidFill>
                  <a:srgbClr val="000000"/>
                </a:solidFill>
                <a:latin typeface="Arial" panose="020B0604020202020204" pitchFamily="34" charset="0"/>
                <a:ea typeface="Open Sauce Bold"/>
                <a:cs typeface="Arial" panose="020B0604020202020204" pitchFamily="34" charset="0"/>
                <a:sym typeface="Open Sauce Bold"/>
              </a:rPr>
              <a:t>Tutor</a:t>
            </a:r>
            <a:r>
              <a:rPr lang="en-US" sz="2800" spc="-59" dirty="0">
                <a:solidFill>
                  <a:srgbClr val="000000"/>
                </a:solidFill>
                <a:latin typeface="Arial" panose="020B0604020202020204" pitchFamily="34" charset="0"/>
                <a:ea typeface="Open Sauce"/>
                <a:cs typeface="Arial" panose="020B0604020202020204" pitchFamily="34" charset="0"/>
                <a:sym typeface="Open Sauce"/>
              </a:rPr>
              <a:t> will be responsible for:</a:t>
            </a:r>
          </a:p>
          <a:p>
            <a:pPr marL="642418" lvl="1" indent="-321209" algn="just">
              <a:lnSpc>
                <a:spcPct val="150000"/>
              </a:lnSpc>
              <a:buFont typeface="Arial"/>
              <a:buChar char="•"/>
            </a:pPr>
            <a:r>
              <a:rPr lang="en-US" sz="2800" spc="-59" dirty="0">
                <a:solidFill>
                  <a:srgbClr val="000000"/>
                </a:solidFill>
                <a:latin typeface="Arial" panose="020B0604020202020204" pitchFamily="34" charset="0"/>
                <a:ea typeface="Open Sauce"/>
                <a:cs typeface="Arial" panose="020B0604020202020204" pitchFamily="34" charset="0"/>
                <a:sym typeface="Open Sauce"/>
              </a:rPr>
              <a:t>Delivering the tutorial materials</a:t>
            </a:r>
          </a:p>
          <a:p>
            <a:pPr marL="642418" lvl="1" indent="-321209" algn="just">
              <a:lnSpc>
                <a:spcPct val="150000"/>
              </a:lnSpc>
              <a:buFont typeface="Arial"/>
              <a:buChar char="•"/>
            </a:pPr>
            <a:r>
              <a:rPr lang="en-US" sz="2800" spc="-59" dirty="0">
                <a:solidFill>
                  <a:srgbClr val="000000"/>
                </a:solidFill>
                <a:latin typeface="Arial" panose="020B0604020202020204" pitchFamily="34" charset="0"/>
                <a:ea typeface="Open Sauce"/>
                <a:cs typeface="Arial" panose="020B0604020202020204" pitchFamily="34" charset="0"/>
                <a:sym typeface="Open Sauce"/>
              </a:rPr>
              <a:t>Invigilating in-class assessments for their subject cohort </a:t>
            </a:r>
          </a:p>
          <a:p>
            <a:pPr marL="642418" lvl="1" indent="-321209" algn="just">
              <a:lnSpc>
                <a:spcPct val="150000"/>
              </a:lnSpc>
              <a:buFont typeface="Arial"/>
              <a:buChar char="•"/>
            </a:pPr>
            <a:r>
              <a:rPr lang="en-US" sz="2800" spc="-59" dirty="0">
                <a:solidFill>
                  <a:srgbClr val="000000"/>
                </a:solidFill>
                <a:latin typeface="Arial" panose="020B0604020202020204" pitchFamily="34" charset="0"/>
                <a:ea typeface="Open Sauce"/>
                <a:cs typeface="Arial" panose="020B0604020202020204" pitchFamily="34" charset="0"/>
                <a:sym typeface="Open Sauce"/>
              </a:rPr>
              <a:t>Mark all assessments</a:t>
            </a:r>
          </a:p>
          <a:p>
            <a:pPr algn="just">
              <a:lnSpc>
                <a:spcPct val="150000"/>
              </a:lnSpc>
            </a:pPr>
            <a:endParaRPr lang="en-US" sz="2800" spc="-59" dirty="0">
              <a:solidFill>
                <a:srgbClr val="000000"/>
              </a:solidFill>
              <a:latin typeface="Arial" panose="020B0604020202020204" pitchFamily="34" charset="0"/>
              <a:ea typeface="Open Sauce"/>
              <a:cs typeface="Arial" panose="020B0604020202020204" pitchFamily="34" charset="0"/>
              <a:sym typeface="Open Sauce"/>
            </a:endParaRPr>
          </a:p>
          <a:p>
            <a:pPr algn="just">
              <a:lnSpc>
                <a:spcPct val="150000"/>
              </a:lnSpc>
            </a:pPr>
            <a:r>
              <a:rPr lang="en-US" sz="2800" spc="-59" dirty="0">
                <a:solidFill>
                  <a:srgbClr val="000000"/>
                </a:solidFill>
                <a:latin typeface="Arial" panose="020B0604020202020204" pitchFamily="34" charset="0"/>
                <a:ea typeface="Open Sauce"/>
                <a:cs typeface="Arial" panose="020B0604020202020204" pitchFamily="34" charset="0"/>
                <a:sym typeface="Open Sauce"/>
              </a:rPr>
              <a:t>The </a:t>
            </a:r>
            <a:r>
              <a:rPr lang="en-US" sz="2800" b="1" spc="-59" dirty="0">
                <a:solidFill>
                  <a:srgbClr val="000000"/>
                </a:solidFill>
                <a:latin typeface="Arial" panose="020B0604020202020204" pitchFamily="34" charset="0"/>
                <a:ea typeface="Open Sauce"/>
                <a:cs typeface="Arial" panose="020B0604020202020204" pitchFamily="34" charset="0"/>
                <a:sym typeface="Open Sauce Bold"/>
              </a:rPr>
              <a:t>Student Success Manager</a:t>
            </a:r>
            <a:r>
              <a:rPr lang="en-US" sz="2800" b="1" spc="-59" dirty="0">
                <a:solidFill>
                  <a:srgbClr val="000000"/>
                </a:solidFill>
                <a:latin typeface="Arial" panose="020B0604020202020204" pitchFamily="34" charset="0"/>
                <a:ea typeface="Open Sauce Bold"/>
                <a:cs typeface="Arial" panose="020B0604020202020204" pitchFamily="34" charset="0"/>
                <a:sym typeface="Open Sauce Bold"/>
              </a:rPr>
              <a:t> </a:t>
            </a:r>
            <a:r>
              <a:rPr lang="en-US" sz="2800" spc="-59" dirty="0">
                <a:solidFill>
                  <a:srgbClr val="000000"/>
                </a:solidFill>
                <a:latin typeface="Arial" panose="020B0604020202020204" pitchFamily="34" charset="0"/>
                <a:ea typeface="Open Sauce"/>
                <a:cs typeface="Arial" panose="020B0604020202020204" pitchFamily="34" charset="0"/>
                <a:sym typeface="Open Sauce"/>
              </a:rPr>
              <a:t>will be responsible for:</a:t>
            </a:r>
          </a:p>
          <a:p>
            <a:pPr marL="642418" lvl="1" indent="-321209" algn="just">
              <a:lnSpc>
                <a:spcPct val="150000"/>
              </a:lnSpc>
              <a:buFont typeface="Arial"/>
              <a:buChar char="•"/>
            </a:pPr>
            <a:r>
              <a:rPr lang="en-US" sz="2800" spc="-59" dirty="0">
                <a:solidFill>
                  <a:srgbClr val="000000"/>
                </a:solidFill>
                <a:latin typeface="Arial" panose="020B0604020202020204" pitchFamily="34" charset="0"/>
                <a:ea typeface="Open Sauce"/>
                <a:cs typeface="Arial" panose="020B0604020202020204" pitchFamily="34" charset="0"/>
                <a:sym typeface="Open Sauce"/>
              </a:rPr>
              <a:t>Supporting students' academic growth and success</a:t>
            </a:r>
          </a:p>
          <a:p>
            <a:pPr marL="642418" lvl="1" indent="-321209" algn="just">
              <a:lnSpc>
                <a:spcPct val="150000"/>
              </a:lnSpc>
              <a:buFont typeface="Arial"/>
              <a:buChar char="•"/>
            </a:pPr>
            <a:r>
              <a:rPr lang="en-US" sz="2800" spc="-59" dirty="0">
                <a:solidFill>
                  <a:srgbClr val="000000"/>
                </a:solidFill>
                <a:latin typeface="Arial" panose="020B0604020202020204" pitchFamily="34" charset="0"/>
                <a:ea typeface="Open Sauce"/>
                <a:cs typeface="Arial" panose="020B0604020202020204" pitchFamily="34" charset="0"/>
                <a:sym typeface="Open Sauce"/>
              </a:rPr>
              <a:t>Providing academic support and tailored learning assistance</a:t>
            </a:r>
          </a:p>
        </p:txBody>
      </p:sp>
      <p:grpSp>
        <p:nvGrpSpPr>
          <p:cNvPr id="10" name="Group 10"/>
          <p:cNvGrpSpPr/>
          <p:nvPr/>
        </p:nvGrpSpPr>
        <p:grpSpPr>
          <a:xfrm>
            <a:off x="5131838" y="430885"/>
            <a:ext cx="9372600" cy="1193505"/>
            <a:chOff x="0" y="0"/>
            <a:chExt cx="6897369" cy="531487"/>
          </a:xfrm>
        </p:grpSpPr>
        <p:sp>
          <p:nvSpPr>
            <p:cNvPr id="11" name="Freeform 11"/>
            <p:cNvSpPr/>
            <p:nvPr/>
          </p:nvSpPr>
          <p:spPr>
            <a:xfrm>
              <a:off x="0" y="0"/>
              <a:ext cx="6897369" cy="531487"/>
            </a:xfrm>
            <a:custGeom>
              <a:avLst/>
              <a:gdLst/>
              <a:ahLst/>
              <a:cxnLst/>
              <a:rect l="l" t="t" r="r" b="b"/>
              <a:pathLst>
                <a:path w="6897369" h="531487">
                  <a:moveTo>
                    <a:pt x="203200" y="0"/>
                  </a:moveTo>
                  <a:lnTo>
                    <a:pt x="6694169" y="0"/>
                  </a:lnTo>
                  <a:lnTo>
                    <a:pt x="6897369" y="531487"/>
                  </a:lnTo>
                  <a:lnTo>
                    <a:pt x="0" y="531487"/>
                  </a:lnTo>
                  <a:lnTo>
                    <a:pt x="203200" y="0"/>
                  </a:lnTo>
                  <a:close/>
                </a:path>
              </a:pathLst>
            </a:custGeom>
            <a:solidFill>
              <a:srgbClr val="CC0922"/>
            </a:solidFill>
          </p:spPr>
          <p:txBody>
            <a:bodyPr/>
            <a:lstStyle/>
            <a:p>
              <a:endParaRPr lang="en-IN"/>
            </a:p>
          </p:txBody>
        </p:sp>
        <p:sp>
          <p:nvSpPr>
            <p:cNvPr id="12" name="TextBox 12"/>
            <p:cNvSpPr txBox="1"/>
            <p:nvPr/>
          </p:nvSpPr>
          <p:spPr>
            <a:xfrm>
              <a:off x="127000" y="19050"/>
              <a:ext cx="6643369" cy="512437"/>
            </a:xfrm>
            <a:prstGeom prst="rect">
              <a:avLst/>
            </a:prstGeom>
          </p:spPr>
          <p:txBody>
            <a:bodyPr lIns="50800" tIns="50800" rIns="50800" bIns="50800" rtlCol="0" anchor="ctr"/>
            <a:lstStyle/>
            <a:p>
              <a:pPr algn="ctr">
                <a:lnSpc>
                  <a:spcPts val="2574"/>
                </a:lnSpc>
              </a:pPr>
              <a:endParaRPr/>
            </a:p>
          </p:txBody>
        </p:sp>
      </p:grpSp>
      <p:sp>
        <p:nvSpPr>
          <p:cNvPr id="13" name="TextBox 13"/>
          <p:cNvSpPr txBox="1"/>
          <p:nvPr/>
        </p:nvSpPr>
        <p:spPr>
          <a:xfrm>
            <a:off x="5058082" y="615762"/>
            <a:ext cx="8497526" cy="745973"/>
          </a:xfrm>
          <a:prstGeom prst="rect">
            <a:avLst/>
          </a:prstGeom>
        </p:spPr>
        <p:txBody>
          <a:bodyPr wrap="square" lIns="0" tIns="0" rIns="0" bIns="0" rtlCol="0" anchor="t">
            <a:spAutoFit/>
          </a:bodyPr>
          <a:lstStyle/>
          <a:p>
            <a:pPr algn="ctr">
              <a:lnSpc>
                <a:spcPts val="6248"/>
              </a:lnSpc>
              <a:spcBef>
                <a:spcPct val="0"/>
              </a:spcBef>
            </a:pPr>
            <a:r>
              <a:rPr lang="en-US" sz="4800" dirty="0">
                <a:solidFill>
                  <a:srgbClr val="FFFFFF"/>
                </a:solidFill>
                <a:latin typeface="Droid Serif Bold" panose="020B0604020202020204" charset="0"/>
                <a:ea typeface="Droid Serif Bold" panose="020B0604020202020204" charset="0"/>
                <a:cs typeface="Droid Serif Bold" panose="020B0604020202020204" charset="0"/>
                <a:sym typeface="Droid Serif Bold"/>
              </a:rPr>
              <a:t>Academic Staff Roles</a:t>
            </a:r>
          </a:p>
        </p:txBody>
      </p:sp>
      <p:sp>
        <p:nvSpPr>
          <p:cNvPr id="14" name="Freeform 14"/>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6"/>
            <a:stretch>
              <a:fillRect t="-2846" b="-1156"/>
            </a:stretch>
          </a:blipFill>
        </p:spPr>
        <p:txBody>
          <a:bodyPr/>
          <a:lstStyle/>
          <a:p>
            <a:endParaRPr lang="en-IN"/>
          </a:p>
        </p:txBody>
      </p:sp>
      <p:sp>
        <p:nvSpPr>
          <p:cNvPr id="15" name="Slide Number Placeholder 14">
            <a:extLst>
              <a:ext uri="{FF2B5EF4-FFF2-40B4-BE49-F238E27FC236}">
                <a16:creationId xmlns:a16="http://schemas.microsoft.com/office/drawing/2014/main" id="{75E8FAAE-0827-4421-9CCD-367657670B51}"/>
              </a:ext>
            </a:extLst>
          </p:cNvPr>
          <p:cNvSpPr>
            <a:spLocks noGrp="1"/>
          </p:cNvSpPr>
          <p:nvPr>
            <p:ph type="sldNum" sz="quarter" idx="12"/>
          </p:nvPr>
        </p:nvSpPr>
        <p:spPr/>
        <p:txBody>
          <a:bodyPr/>
          <a:lstStyle/>
          <a:p>
            <a:fld id="{B6F15528-21DE-4FAA-801E-634DDDAF4B2B}" type="slidenum">
              <a:rPr lang="en-US" smtClean="0"/>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dirty="0"/>
          </a:p>
        </p:txBody>
      </p:sp>
      <p:sp>
        <p:nvSpPr>
          <p:cNvPr id="3" name="Freeform 3"/>
          <p:cNvSpPr/>
          <p:nvPr/>
        </p:nvSpPr>
        <p:spPr>
          <a:xfrm>
            <a:off x="16900661" y="9078347"/>
            <a:ext cx="1227784" cy="1087670"/>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4490847" y="796385"/>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5930441" y="120983"/>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336582" y="399739"/>
            <a:ext cx="12858171" cy="3186421"/>
            <a:chOff x="127000" y="-1149563"/>
            <a:chExt cx="15122720" cy="2031792"/>
          </a:xfrm>
        </p:grpSpPr>
        <p:sp>
          <p:nvSpPr>
            <p:cNvPr id="7" name="Freeform 7"/>
            <p:cNvSpPr/>
            <p:nvPr/>
          </p:nvSpPr>
          <p:spPr>
            <a:xfrm>
              <a:off x="6108464" y="-1149563"/>
              <a:ext cx="9141256" cy="882229"/>
            </a:xfrm>
            <a:custGeom>
              <a:avLst/>
              <a:gdLst/>
              <a:ahLst/>
              <a:cxnLst/>
              <a:rect l="l" t="t" r="r" b="b"/>
              <a:pathLst>
                <a:path w="9141256" h="882229">
                  <a:moveTo>
                    <a:pt x="203200" y="0"/>
                  </a:moveTo>
                  <a:lnTo>
                    <a:pt x="8938056" y="0"/>
                  </a:lnTo>
                  <a:lnTo>
                    <a:pt x="9141256" y="882229"/>
                  </a:lnTo>
                  <a:lnTo>
                    <a:pt x="0" y="882229"/>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8887256" cy="863179"/>
            </a:xfrm>
            <a:prstGeom prst="rect">
              <a:avLst/>
            </a:prstGeom>
          </p:spPr>
          <p:txBody>
            <a:bodyPr lIns="50800" tIns="50800" rIns="50800" bIns="50800" rtlCol="0" anchor="ctr"/>
            <a:lstStyle/>
            <a:p>
              <a:pPr algn="ctr">
                <a:lnSpc>
                  <a:spcPts val="2574"/>
                </a:lnSpc>
              </a:pPr>
              <a:endParaRPr/>
            </a:p>
          </p:txBody>
        </p:sp>
      </p:grpSp>
      <p:sp>
        <p:nvSpPr>
          <p:cNvPr id="9" name="Freeform 9"/>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4"/>
            <a:stretch>
              <a:fillRect t="-2895" b="-2895"/>
            </a:stretch>
          </a:blipFill>
        </p:spPr>
        <p:txBody>
          <a:bodyPr/>
          <a:lstStyle/>
          <a:p>
            <a:endParaRPr lang="en-IN"/>
          </a:p>
        </p:txBody>
      </p:sp>
      <p:sp>
        <p:nvSpPr>
          <p:cNvPr id="11" name="TextBox 11"/>
          <p:cNvSpPr txBox="1"/>
          <p:nvPr/>
        </p:nvSpPr>
        <p:spPr>
          <a:xfrm>
            <a:off x="5944540" y="550225"/>
            <a:ext cx="6736777" cy="2051844"/>
          </a:xfrm>
          <a:prstGeom prst="rect">
            <a:avLst/>
          </a:prstGeom>
        </p:spPr>
        <p:txBody>
          <a:bodyPr wrap="square" lIns="0" tIns="0" rIns="0" bIns="0" rtlCol="0" anchor="t">
            <a:spAutoFit/>
          </a:bodyPr>
          <a:lstStyle/>
          <a:p>
            <a:pPr algn="l">
              <a:lnSpc>
                <a:spcPts val="8029"/>
              </a:lnSpc>
            </a:pPr>
            <a:r>
              <a:rPr lang="en-US" sz="5400" dirty="0">
                <a:solidFill>
                  <a:srgbClr val="FFFFFF"/>
                </a:solidFill>
                <a:latin typeface="Droid Serif Bold"/>
                <a:ea typeface="Droid Serif Bold"/>
                <a:cs typeface="Droid Serif Bold"/>
                <a:sym typeface="Droid Serif Bold"/>
              </a:rPr>
              <a:t>Student Success</a:t>
            </a:r>
          </a:p>
          <a:p>
            <a:pPr algn="l">
              <a:lnSpc>
                <a:spcPts val="8029"/>
              </a:lnSpc>
            </a:pPr>
            <a:endParaRPr lang="en-US" sz="6690" dirty="0">
              <a:solidFill>
                <a:srgbClr val="FFFFFF"/>
              </a:solidFill>
              <a:latin typeface="Droid Serif Bold"/>
              <a:ea typeface="Droid Serif Bold"/>
              <a:cs typeface="Droid Serif Bold"/>
              <a:sym typeface="Droid Serif Bold"/>
            </a:endParaRPr>
          </a:p>
        </p:txBody>
      </p:sp>
      <p:sp>
        <p:nvSpPr>
          <p:cNvPr id="12" name="TextBox 12"/>
          <p:cNvSpPr txBox="1"/>
          <p:nvPr/>
        </p:nvSpPr>
        <p:spPr>
          <a:xfrm>
            <a:off x="668607" y="2678541"/>
            <a:ext cx="11736265" cy="7395871"/>
          </a:xfrm>
          <a:prstGeom prst="rect">
            <a:avLst/>
          </a:prstGeom>
        </p:spPr>
        <p:txBody>
          <a:bodyPr lIns="0" tIns="0" rIns="0" bIns="0" rtlCol="0" anchor="t">
            <a:spAutoFit/>
          </a:bodyPr>
          <a:lstStyle/>
          <a:p>
            <a:pPr>
              <a:lnSpc>
                <a:spcPct val="200000"/>
              </a:lnSpc>
            </a:pPr>
            <a:r>
              <a:rPr lang="en-US" sz="2400" dirty="0">
                <a:solidFill>
                  <a:srgbClr val="000000"/>
                </a:solidFill>
                <a:latin typeface="Open Sauce Bold"/>
                <a:ea typeface="Open Sauce Bold"/>
                <a:cs typeface="Open Sauce Bold"/>
                <a:sym typeface="Open Sauce Bold"/>
              </a:rPr>
              <a:t>Focus areas include – </a:t>
            </a:r>
          </a:p>
          <a:p>
            <a:pPr marL="518160" lvl="1" indent="-259080" algn="just">
              <a:lnSpc>
                <a:spcPct val="200000"/>
              </a:lnSpc>
              <a:buFont typeface="Arial"/>
              <a:buChar char="•"/>
            </a:pPr>
            <a:r>
              <a:rPr lang="en-US" sz="2400" dirty="0">
                <a:solidFill>
                  <a:srgbClr val="000000"/>
                </a:solidFill>
                <a:latin typeface="Open Sauce"/>
                <a:ea typeface="Open Sauce"/>
                <a:cs typeface="Open Sauce"/>
                <a:sym typeface="Open Sauce"/>
              </a:rPr>
              <a:t>Assisting students with their learning and associated skills development;</a:t>
            </a:r>
          </a:p>
          <a:p>
            <a:pPr marL="518160" lvl="1" indent="-259080" algn="just">
              <a:lnSpc>
                <a:spcPct val="200000"/>
              </a:lnSpc>
              <a:buFont typeface="Arial"/>
              <a:buChar char="•"/>
            </a:pPr>
            <a:r>
              <a:rPr lang="en-US" sz="2400" dirty="0">
                <a:solidFill>
                  <a:srgbClr val="000000"/>
                </a:solidFill>
                <a:latin typeface="Open Sauce"/>
                <a:ea typeface="Open Sauce"/>
                <a:cs typeface="Open Sauce"/>
                <a:sym typeface="Open Sauce"/>
              </a:rPr>
              <a:t>Providing individual advise and guidance to students on a range of matters academic; </a:t>
            </a:r>
          </a:p>
          <a:p>
            <a:pPr marL="518160" lvl="1" indent="-259080" algn="just">
              <a:lnSpc>
                <a:spcPct val="200000"/>
              </a:lnSpc>
              <a:buFont typeface="Arial"/>
              <a:buChar char="•"/>
            </a:pPr>
            <a:r>
              <a:rPr lang="en-US" sz="2400" dirty="0">
                <a:solidFill>
                  <a:srgbClr val="000000"/>
                </a:solidFill>
                <a:latin typeface="Open Sauce"/>
                <a:ea typeface="Open Sauce"/>
                <a:cs typeface="Open Sauce"/>
                <a:sym typeface="Open Sauce"/>
              </a:rPr>
              <a:t>Providing individual consultation with students as required; </a:t>
            </a:r>
          </a:p>
          <a:p>
            <a:pPr marL="518160" lvl="1" indent="-259080" algn="just">
              <a:lnSpc>
                <a:spcPct val="200000"/>
              </a:lnSpc>
              <a:buFont typeface="Arial"/>
              <a:buChar char="•"/>
            </a:pPr>
            <a:r>
              <a:rPr lang="en-US" sz="2400" dirty="0">
                <a:solidFill>
                  <a:srgbClr val="000000"/>
                </a:solidFill>
                <a:latin typeface="Open Sauce"/>
                <a:ea typeface="Open Sauce"/>
                <a:cs typeface="Open Sauce"/>
                <a:sym typeface="Open Sauce"/>
              </a:rPr>
              <a:t>Providing lecture and tutorial support as required; </a:t>
            </a:r>
          </a:p>
          <a:p>
            <a:pPr marL="518160" lvl="1" indent="-259080" algn="just">
              <a:lnSpc>
                <a:spcPct val="200000"/>
              </a:lnSpc>
              <a:buFont typeface="Arial"/>
              <a:buChar char="•"/>
            </a:pPr>
            <a:r>
              <a:rPr lang="en-US" sz="2400" dirty="0">
                <a:solidFill>
                  <a:srgbClr val="000000"/>
                </a:solidFill>
                <a:latin typeface="Open Sauce"/>
                <a:ea typeface="Open Sauce"/>
                <a:cs typeface="Open Sauce"/>
                <a:sym typeface="Open Sauce"/>
              </a:rPr>
              <a:t>Assisting with bookings as </a:t>
            </a:r>
            <a:r>
              <a:rPr lang="en-US" sz="2400" dirty="0">
                <a:solidFill>
                  <a:srgbClr val="000000"/>
                </a:solidFill>
                <a:latin typeface="Arial" panose="020B0604020202020204" pitchFamily="34" charset="0"/>
                <a:ea typeface="Open Sauce"/>
                <a:cs typeface="Arial" panose="020B0604020202020204" pitchFamily="34" charset="0"/>
                <a:sym typeface="Open Sauce"/>
              </a:rPr>
              <a:t>required</a:t>
            </a:r>
            <a:r>
              <a:rPr lang="en-US" sz="2400" dirty="0">
                <a:solidFill>
                  <a:srgbClr val="000000"/>
                </a:solidFill>
                <a:latin typeface="Open Sauce"/>
                <a:ea typeface="Open Sauce"/>
                <a:cs typeface="Open Sauce"/>
                <a:sym typeface="Open Sauce"/>
              </a:rPr>
              <a:t>; </a:t>
            </a:r>
          </a:p>
          <a:p>
            <a:pPr marL="518160" lvl="1" indent="-259080" algn="just">
              <a:lnSpc>
                <a:spcPct val="200000"/>
              </a:lnSpc>
              <a:buFont typeface="Arial"/>
              <a:buChar char="•"/>
            </a:pPr>
            <a:r>
              <a:rPr lang="en-US" sz="2400" dirty="0">
                <a:solidFill>
                  <a:srgbClr val="000000"/>
                </a:solidFill>
                <a:latin typeface="Open Sauce"/>
                <a:ea typeface="Open Sauce"/>
                <a:cs typeface="Open Sauce"/>
                <a:sym typeface="Open Sauce"/>
              </a:rPr>
              <a:t>Working co-operatively with the campus staff to create a positive and welcoming environment; and taking an active role in hybrid and face to face supervision.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16" name="Freeform 3"/>
          <p:cNvSpPr/>
          <p:nvPr/>
        </p:nvSpPr>
        <p:spPr>
          <a:xfrm>
            <a:off x="17221200" y="9229725"/>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3"/>
            <a:stretch>
              <a:fillRect/>
            </a:stretch>
          </a:blipFill>
        </p:spPr>
        <p:txBody>
          <a:bodyPr/>
          <a:lstStyle/>
          <a:p>
            <a:endParaRPr lang="en-IN"/>
          </a:p>
        </p:txBody>
      </p:sp>
      <p:sp>
        <p:nvSpPr>
          <p:cNvPr id="17" name="Freeform 4"/>
          <p:cNvSpPr/>
          <p:nvPr/>
        </p:nvSpPr>
        <p:spPr>
          <a:xfrm>
            <a:off x="15109370" y="133790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18" name="Freeform 5"/>
          <p:cNvSpPr/>
          <p:nvPr/>
        </p:nvSpPr>
        <p:spPr>
          <a:xfrm>
            <a:off x="16176530" y="-2769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19" name="Group 6"/>
          <p:cNvGrpSpPr/>
          <p:nvPr/>
        </p:nvGrpSpPr>
        <p:grpSpPr>
          <a:xfrm>
            <a:off x="1108529" y="2169139"/>
            <a:ext cx="12877799" cy="937716"/>
            <a:chOff x="0" y="0"/>
            <a:chExt cx="9043458" cy="657522"/>
          </a:xfrm>
        </p:grpSpPr>
        <p:sp>
          <p:nvSpPr>
            <p:cNvPr id="20" name="Freeform 7"/>
            <p:cNvSpPr/>
            <p:nvPr/>
          </p:nvSpPr>
          <p:spPr>
            <a:xfrm>
              <a:off x="0" y="0"/>
              <a:ext cx="9043458" cy="657522"/>
            </a:xfrm>
            <a:custGeom>
              <a:avLst/>
              <a:gdLst/>
              <a:ahLst/>
              <a:cxnLst/>
              <a:rect l="l" t="t" r="r" b="b"/>
              <a:pathLst>
                <a:path w="9043458" h="657522">
                  <a:moveTo>
                    <a:pt x="203200" y="0"/>
                  </a:moveTo>
                  <a:lnTo>
                    <a:pt x="8840258" y="0"/>
                  </a:lnTo>
                  <a:lnTo>
                    <a:pt x="9043458" y="657522"/>
                  </a:lnTo>
                  <a:lnTo>
                    <a:pt x="0" y="657522"/>
                  </a:lnTo>
                  <a:lnTo>
                    <a:pt x="203200" y="0"/>
                  </a:lnTo>
                  <a:close/>
                </a:path>
              </a:pathLst>
            </a:custGeom>
            <a:solidFill>
              <a:srgbClr val="CC0922"/>
            </a:solidFill>
          </p:spPr>
          <p:txBody>
            <a:bodyPr/>
            <a:lstStyle/>
            <a:p>
              <a:endParaRPr lang="en-IN"/>
            </a:p>
          </p:txBody>
        </p:sp>
        <p:sp>
          <p:nvSpPr>
            <p:cNvPr id="21" name="TextBox 8"/>
            <p:cNvSpPr txBox="1"/>
            <p:nvPr/>
          </p:nvSpPr>
          <p:spPr>
            <a:xfrm>
              <a:off x="127000" y="19050"/>
              <a:ext cx="8789458" cy="638472"/>
            </a:xfrm>
            <a:prstGeom prst="rect">
              <a:avLst/>
            </a:prstGeom>
          </p:spPr>
          <p:txBody>
            <a:bodyPr lIns="50800" tIns="50800" rIns="50800" bIns="50800" rtlCol="0" anchor="ctr"/>
            <a:lstStyle/>
            <a:p>
              <a:pPr algn="ctr">
                <a:lnSpc>
                  <a:spcPts val="2574"/>
                </a:lnSpc>
              </a:pPr>
              <a:endParaRPr/>
            </a:p>
          </p:txBody>
        </p:sp>
      </p:grpSp>
      <p:sp>
        <p:nvSpPr>
          <p:cNvPr id="22" name="TextBox 9"/>
          <p:cNvSpPr txBox="1"/>
          <p:nvPr/>
        </p:nvSpPr>
        <p:spPr>
          <a:xfrm>
            <a:off x="1609705" y="2214804"/>
            <a:ext cx="10591800" cy="782715"/>
          </a:xfrm>
          <a:prstGeom prst="rect">
            <a:avLst/>
          </a:prstGeom>
        </p:spPr>
        <p:txBody>
          <a:bodyPr wrap="square" lIns="0" tIns="0" rIns="0" bIns="0" rtlCol="0" anchor="t">
            <a:spAutoFit/>
          </a:bodyPr>
          <a:lstStyle/>
          <a:p>
            <a:pPr algn="l">
              <a:lnSpc>
                <a:spcPts val="6643"/>
              </a:lnSpc>
            </a:pPr>
            <a:r>
              <a:rPr lang="en-US" sz="4745" dirty="0">
                <a:solidFill>
                  <a:srgbClr val="FFFFFF"/>
                </a:solidFill>
                <a:latin typeface="Droid Serif Bold"/>
                <a:ea typeface="Droid Serif Bold"/>
                <a:cs typeface="Droid Serif Bold"/>
                <a:sym typeface="Droid Serif Bold"/>
              </a:rPr>
              <a:t>Other Student Success Services</a:t>
            </a:r>
          </a:p>
        </p:txBody>
      </p:sp>
      <p:sp>
        <p:nvSpPr>
          <p:cNvPr id="23" name="TextBox 11"/>
          <p:cNvSpPr txBox="1"/>
          <p:nvPr/>
        </p:nvSpPr>
        <p:spPr>
          <a:xfrm>
            <a:off x="1289376" y="3909360"/>
            <a:ext cx="13595824" cy="6078587"/>
          </a:xfrm>
          <a:prstGeom prst="rect">
            <a:avLst/>
          </a:prstGeom>
        </p:spPr>
        <p:txBody>
          <a:bodyPr wrap="square" lIns="0" tIns="0" rIns="0" bIns="0" rtlCol="0" anchor="t">
            <a:spAutoFit/>
          </a:bodyPr>
          <a:lstStyle/>
          <a:p>
            <a:pPr marL="457200" indent="-457200">
              <a:buFontTx/>
              <a:buChar char="-"/>
            </a:pPr>
            <a:r>
              <a:rPr lang="en-AU" sz="3000" dirty="0">
                <a:latin typeface="Arial" panose="020B0604020202020204" pitchFamily="34" charset="0"/>
                <a:cs typeface="Arial" panose="020B0604020202020204" pitchFamily="34" charset="0"/>
              </a:rPr>
              <a:t>Academic Progression Monitoring and Intervention Policy </a:t>
            </a:r>
            <a:r>
              <a:rPr lang="en-US" sz="3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4"/>
              </a:rPr>
              <a:t>https://www.ubss.edu.au/policies-and-procedures/</a:t>
            </a:r>
            <a:r>
              <a:rPr lang="en-US" sz="2000" dirty="0">
                <a:latin typeface="Arial" panose="020B0604020202020204" pitchFamily="34" charset="0"/>
                <a:cs typeface="Arial" panose="020B0604020202020204" pitchFamily="34" charset="0"/>
              </a:rPr>
              <a:t> </a:t>
            </a:r>
          </a:p>
          <a:p>
            <a:endParaRPr lang="en-US" sz="3000" dirty="0">
              <a:latin typeface="Arial" panose="020B0604020202020204" pitchFamily="34" charset="0"/>
              <a:cs typeface="Arial" panose="020B0604020202020204" pitchFamily="34" charset="0"/>
            </a:endParaRPr>
          </a:p>
          <a:p>
            <a:pPr marL="457200" indent="-457200">
              <a:buFontTx/>
              <a:buChar char="-"/>
            </a:pPr>
            <a:r>
              <a:rPr lang="en-US" sz="3000" dirty="0">
                <a:latin typeface="Arial" panose="020B0604020202020204" pitchFamily="34" charset="0"/>
                <a:cs typeface="Arial" panose="020B0604020202020204" pitchFamily="34" charset="0"/>
              </a:rPr>
              <a:t>Learning Resources/ Student Central </a:t>
            </a:r>
            <a:r>
              <a:rPr lang="en-US" sz="2000" dirty="0">
                <a:latin typeface="Arial" panose="020B0604020202020204" pitchFamily="34" charset="0"/>
                <a:cs typeface="Arial" panose="020B0604020202020204" pitchFamily="34" charset="0"/>
                <a:hlinkClick r:id="rId5"/>
              </a:rPr>
              <a:t>https://www.ubss.edu.au/student-central/</a:t>
            </a:r>
            <a:r>
              <a:rPr lang="en-US" sz="2000" dirty="0">
                <a:latin typeface="Arial" panose="020B0604020202020204" pitchFamily="34" charset="0"/>
                <a:cs typeface="Arial" panose="020B0604020202020204" pitchFamily="34" charset="0"/>
              </a:rPr>
              <a:t> </a:t>
            </a:r>
          </a:p>
          <a:p>
            <a:endParaRPr lang="en-US" sz="3000" dirty="0">
              <a:latin typeface="Arial" panose="020B0604020202020204" pitchFamily="34" charset="0"/>
              <a:cs typeface="Arial" panose="020B0604020202020204" pitchFamily="34" charset="0"/>
            </a:endParaRPr>
          </a:p>
          <a:p>
            <a:pPr marL="457200" indent="-457200">
              <a:buFontTx/>
              <a:buChar char="-"/>
            </a:pPr>
            <a:r>
              <a:rPr lang="en-US" sz="3000" dirty="0">
                <a:latin typeface="Arial" panose="020B0604020202020204" pitchFamily="34" charset="0"/>
                <a:cs typeface="Arial" panose="020B0604020202020204" pitchFamily="34" charset="0"/>
              </a:rPr>
              <a:t>Reading Subjects </a:t>
            </a:r>
            <a:r>
              <a:rPr lang="en-US" sz="2000" dirty="0">
                <a:latin typeface="Arial" panose="020B0604020202020204" pitchFamily="34" charset="0"/>
                <a:cs typeface="Arial" panose="020B0604020202020204" pitchFamily="34" charset="0"/>
                <a:hlinkClick r:id="rId5"/>
              </a:rPr>
              <a:t>https://www.ubss.edu.au/student-central/</a:t>
            </a:r>
            <a:r>
              <a:rPr lang="en-US" sz="2000" dirty="0">
                <a:latin typeface="Arial" panose="020B0604020202020204" pitchFamily="34" charset="0"/>
                <a:cs typeface="Arial" panose="020B0604020202020204" pitchFamily="34" charset="0"/>
              </a:rPr>
              <a:t> </a:t>
            </a:r>
          </a:p>
          <a:p>
            <a:endParaRPr lang="en-US" sz="3000" dirty="0">
              <a:latin typeface="Arial" panose="020B0604020202020204" pitchFamily="34" charset="0"/>
              <a:cs typeface="Arial" panose="020B0604020202020204" pitchFamily="34" charset="0"/>
            </a:endParaRPr>
          </a:p>
          <a:p>
            <a:pPr marL="457200" indent="-457200">
              <a:buFontTx/>
              <a:buChar char="-"/>
            </a:pPr>
            <a:r>
              <a:rPr lang="en-US" sz="3000" dirty="0">
                <a:latin typeface="Arial" panose="020B0604020202020204" pitchFamily="34" charset="0"/>
                <a:cs typeface="Arial" panose="020B0604020202020204" pitchFamily="34" charset="0"/>
              </a:rPr>
              <a:t>Video recordings of class lectures via Moodle</a:t>
            </a:r>
          </a:p>
          <a:p>
            <a:endParaRPr lang="en-US" sz="3000" dirty="0">
              <a:latin typeface="Arial" panose="020B0604020202020204" pitchFamily="34" charset="0"/>
              <a:cs typeface="Arial" panose="020B0604020202020204" pitchFamily="34" charset="0"/>
            </a:endParaRPr>
          </a:p>
          <a:p>
            <a:pPr marL="457200" indent="-457200">
              <a:buFontTx/>
              <a:buChar char="-"/>
            </a:pPr>
            <a:r>
              <a:rPr lang="en-US" sz="3000" dirty="0">
                <a:latin typeface="Arial" panose="020B0604020202020204" pitchFamily="34" charset="0"/>
                <a:cs typeface="Arial" panose="020B0604020202020204" pitchFamily="34" charset="0"/>
              </a:rPr>
              <a:t>E-libraries </a:t>
            </a:r>
            <a:r>
              <a:rPr lang="en-US" sz="2000" dirty="0">
                <a:latin typeface="Arial" panose="020B0604020202020204" pitchFamily="34" charset="0"/>
                <a:cs typeface="Arial" panose="020B0604020202020204" pitchFamily="34" charset="0"/>
                <a:hlinkClick r:id="rId6"/>
              </a:rPr>
              <a:t>https://www.ubss.edu.au/e-libraries/</a:t>
            </a:r>
            <a:r>
              <a:rPr lang="en-US" sz="2000" dirty="0">
                <a:latin typeface="Arial" panose="020B0604020202020204" pitchFamily="34" charset="0"/>
                <a:cs typeface="Arial" panose="020B0604020202020204" pitchFamily="34" charset="0"/>
              </a:rPr>
              <a:t> </a:t>
            </a:r>
          </a:p>
          <a:p>
            <a:endParaRPr lang="en-US" sz="3000" dirty="0">
              <a:latin typeface="Arial" panose="020B0604020202020204" pitchFamily="34" charset="0"/>
              <a:cs typeface="Arial" panose="020B0604020202020204" pitchFamily="34" charset="0"/>
            </a:endParaRPr>
          </a:p>
          <a:p>
            <a:pPr marL="457200" indent="-457200">
              <a:buFontTx/>
              <a:buChar char="-"/>
            </a:pPr>
            <a:r>
              <a:rPr lang="en-US" sz="3000" dirty="0">
                <a:latin typeface="Arial" panose="020B0604020202020204" pitchFamily="34" charset="0"/>
                <a:cs typeface="Arial" panose="020B0604020202020204" pitchFamily="34" charset="0"/>
              </a:rPr>
              <a:t>MBA TV for subject content support </a:t>
            </a:r>
            <a:r>
              <a:rPr lang="en-US" sz="2000" dirty="0">
                <a:latin typeface="Arial" panose="020B0604020202020204" pitchFamily="34" charset="0"/>
                <a:cs typeface="Arial" panose="020B0604020202020204" pitchFamily="34" charset="0"/>
                <a:hlinkClick r:id="rId7"/>
              </a:rPr>
              <a:t>https://www.youtube.com/@MBATVAUS/videos</a:t>
            </a:r>
            <a:r>
              <a:rPr lang="en-US" sz="2000" dirty="0">
                <a:latin typeface="Arial" panose="020B0604020202020204" pitchFamily="34" charset="0"/>
                <a:cs typeface="Arial" panose="020B0604020202020204" pitchFamily="34" charset="0"/>
              </a:rPr>
              <a:t> </a:t>
            </a:r>
            <a:endParaRPr lang="en-AU" sz="3000" dirty="0">
              <a:latin typeface="Arial" panose="020B0604020202020204" pitchFamily="34" charset="0"/>
              <a:cs typeface="Arial" panose="020B0604020202020204" pitchFamily="34" charset="0"/>
            </a:endParaRPr>
          </a:p>
          <a:p>
            <a:pPr algn="l">
              <a:lnSpc>
                <a:spcPts val="4200"/>
              </a:lnSpc>
            </a:pPr>
            <a:endParaRPr lang="en-US" sz="3000" spc="84" dirty="0">
              <a:solidFill>
                <a:srgbClr val="000000"/>
              </a:solidFill>
              <a:latin typeface="Open Sauce"/>
              <a:ea typeface="Open Sauce"/>
              <a:cs typeface="Open Sauce"/>
              <a:sym typeface="Open Sauce"/>
            </a:endParaRPr>
          </a:p>
        </p:txBody>
      </p:sp>
      <p:sp>
        <p:nvSpPr>
          <p:cNvPr id="24" name="Freeform 16"/>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8"/>
            <a:stretch>
              <a:fillRect t="-2846" b="-1156"/>
            </a:stretch>
          </a:blipFill>
        </p:spPr>
        <p:txBody>
          <a:bodyPr/>
          <a:lstStyle/>
          <a:p>
            <a:endParaRPr lang="en-IN"/>
          </a:p>
        </p:txBody>
      </p:sp>
    </p:spTree>
    <p:extLst>
      <p:ext uri="{BB962C8B-B14F-4D97-AF65-F5344CB8AC3E}">
        <p14:creationId xmlns:p14="http://schemas.microsoft.com/office/powerpoint/2010/main" val="4006981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8662"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7221200" y="9229725"/>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3"/>
            <a:stretch>
              <a:fillRect/>
            </a:stretch>
          </a:blipFill>
        </p:spPr>
        <p:txBody>
          <a:bodyPr/>
          <a:lstStyle/>
          <a:p>
            <a:endParaRPr lang="en-IN"/>
          </a:p>
        </p:txBody>
      </p:sp>
      <p:sp>
        <p:nvSpPr>
          <p:cNvPr id="4" name="Freeform 4"/>
          <p:cNvSpPr/>
          <p:nvPr/>
        </p:nvSpPr>
        <p:spPr>
          <a:xfrm>
            <a:off x="14841467" y="1575157"/>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7329677" y="784950"/>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sp>
        <p:nvSpPr>
          <p:cNvPr id="9" name="TextBox 9"/>
          <p:cNvSpPr txBox="1"/>
          <p:nvPr/>
        </p:nvSpPr>
        <p:spPr>
          <a:xfrm>
            <a:off x="1295221" y="2148509"/>
            <a:ext cx="13324982" cy="1656052"/>
          </a:xfrm>
          <a:prstGeom prst="rect">
            <a:avLst/>
          </a:prstGeom>
        </p:spPr>
        <p:txBody>
          <a:bodyPr wrap="square" lIns="0" tIns="0" rIns="0" bIns="0" rtlCol="0" anchor="t">
            <a:spAutoFit/>
          </a:bodyPr>
          <a:lstStyle/>
          <a:p>
            <a:pPr algn="l">
              <a:lnSpc>
                <a:spcPts val="6643"/>
              </a:lnSpc>
            </a:pPr>
            <a:r>
              <a:rPr lang="en-US" sz="4000" dirty="0">
                <a:solidFill>
                  <a:srgbClr val="FFFFFF"/>
                </a:solidFill>
                <a:latin typeface="Droid Serif Bold"/>
                <a:ea typeface="Droid Serif Bold"/>
                <a:cs typeface="Droid Serif Bold"/>
                <a:sym typeface="Droid Serif Bold"/>
              </a:rPr>
              <a:t>Student Success</a:t>
            </a:r>
          </a:p>
          <a:p>
            <a:pPr algn="l">
              <a:lnSpc>
                <a:spcPts val="6643"/>
              </a:lnSpc>
              <a:spcBef>
                <a:spcPct val="0"/>
              </a:spcBef>
            </a:pPr>
            <a:endParaRPr lang="en-US" sz="4745" dirty="0">
              <a:solidFill>
                <a:srgbClr val="FFFFFF"/>
              </a:solidFill>
              <a:latin typeface="Droid Serif Bold"/>
              <a:ea typeface="Droid Serif Bold"/>
              <a:cs typeface="Droid Serif Bold"/>
              <a:sym typeface="Droid Serif Bold"/>
            </a:endParaRPr>
          </a:p>
        </p:txBody>
      </p:sp>
      <p:sp>
        <p:nvSpPr>
          <p:cNvPr id="12" name="TextBox 12"/>
          <p:cNvSpPr txBox="1"/>
          <p:nvPr/>
        </p:nvSpPr>
        <p:spPr>
          <a:xfrm>
            <a:off x="1282427" y="4212355"/>
            <a:ext cx="15700156" cy="2215991"/>
          </a:xfrm>
          <a:prstGeom prst="rect">
            <a:avLst/>
          </a:prstGeom>
        </p:spPr>
        <p:txBody>
          <a:bodyPr wrap="square" lIns="0" tIns="0" rIns="0" bIns="0" rtlCol="0" anchor="t">
            <a:spAutoFit/>
          </a:bodyPr>
          <a:lstStyle/>
          <a:p>
            <a:pPr algn="just"/>
            <a:r>
              <a:rPr lang="en-US" sz="2400" b="1" dirty="0">
                <a:solidFill>
                  <a:srgbClr val="CC0922"/>
                </a:solidFill>
                <a:latin typeface="Arial" panose="020B0604020202020204" pitchFamily="34" charset="0"/>
                <a:ea typeface="Open Sauce Bold"/>
                <a:cs typeface="Arial" panose="020B0604020202020204" pitchFamily="34" charset="0"/>
                <a:sym typeface="Open Sauce Bold"/>
              </a:rPr>
              <a:t>Official Point of Contact </a:t>
            </a:r>
          </a:p>
          <a:p>
            <a:pPr algn="just"/>
            <a:r>
              <a:rPr lang="en-US" sz="2400" dirty="0">
                <a:solidFill>
                  <a:srgbClr val="000000"/>
                </a:solidFill>
                <a:latin typeface="Arial" panose="020B0604020202020204" pitchFamily="34" charset="0"/>
                <a:ea typeface="Open Sauce"/>
                <a:cs typeface="Arial" panose="020B0604020202020204" pitchFamily="34" charset="0"/>
                <a:sym typeface="Open Sauce"/>
              </a:rPr>
              <a:t>For all enquiries regarding the support services that UBSS offers to students, please contact:</a:t>
            </a:r>
          </a:p>
          <a:p>
            <a:pPr algn="just"/>
            <a:r>
              <a:rPr lang="en-US" sz="2400" dirty="0">
                <a:solidFill>
                  <a:srgbClr val="000000"/>
                </a:solidFill>
                <a:latin typeface="Arial" panose="020B0604020202020204" pitchFamily="34" charset="0"/>
                <a:ea typeface="Open Sauce"/>
                <a:cs typeface="Arial" panose="020B0604020202020204" pitchFamily="34" charset="0"/>
                <a:sym typeface="Open Sauce"/>
              </a:rPr>
              <a:t> </a:t>
            </a:r>
          </a:p>
          <a:p>
            <a:pPr algn="just"/>
            <a:r>
              <a:rPr lang="en-US" sz="2400" b="1" dirty="0">
                <a:solidFill>
                  <a:srgbClr val="000000"/>
                </a:solidFill>
                <a:latin typeface="Arial" panose="020B0604020202020204" pitchFamily="34" charset="0"/>
                <a:ea typeface="Open Sauce"/>
                <a:cs typeface="Arial" panose="020B0604020202020204" pitchFamily="34" charset="0"/>
                <a:sym typeface="Open Sauce"/>
              </a:rPr>
              <a:t>Student Services </a:t>
            </a:r>
          </a:p>
          <a:p>
            <a:pPr algn="just"/>
            <a:r>
              <a:rPr lang="en-US" sz="2400" dirty="0">
                <a:solidFill>
                  <a:srgbClr val="000000"/>
                </a:solidFill>
                <a:latin typeface="Arial" panose="020B0604020202020204" pitchFamily="34" charset="0"/>
                <a:ea typeface="Open Sauce"/>
                <a:cs typeface="Arial" panose="020B0604020202020204" pitchFamily="34" charset="0"/>
                <a:sym typeface="Open Sauce"/>
              </a:rPr>
              <a:t>1300 422 422 </a:t>
            </a:r>
          </a:p>
          <a:p>
            <a:pPr algn="just"/>
            <a:r>
              <a:rPr lang="en-US" sz="2400" dirty="0">
                <a:solidFill>
                  <a:srgbClr val="000000"/>
                </a:solidFill>
                <a:latin typeface="Arial" panose="020B0604020202020204" pitchFamily="34" charset="0"/>
                <a:ea typeface="Open Sauce"/>
                <a:cs typeface="Arial" panose="020B0604020202020204" pitchFamily="34" charset="0"/>
                <a:sym typeface="Open Sauce"/>
                <a:hlinkClick r:id="rId4"/>
              </a:rPr>
              <a:t>studentservices@gca.edu.au</a:t>
            </a:r>
            <a:r>
              <a:rPr lang="en-US" sz="2400" dirty="0">
                <a:solidFill>
                  <a:srgbClr val="000000"/>
                </a:solidFill>
                <a:latin typeface="Arial" panose="020B0604020202020204" pitchFamily="34" charset="0"/>
                <a:ea typeface="Open Sauce"/>
                <a:cs typeface="Arial" panose="020B0604020202020204" pitchFamily="34" charset="0"/>
                <a:sym typeface="Open Sauce"/>
              </a:rPr>
              <a:t> </a:t>
            </a:r>
            <a:endParaRPr lang="en-US" sz="2400" u="sng" dirty="0">
              <a:solidFill>
                <a:srgbClr val="000000"/>
              </a:solidFill>
              <a:latin typeface="Arial" panose="020B0604020202020204" pitchFamily="34" charset="0"/>
              <a:ea typeface="Canva Sans"/>
              <a:cs typeface="Arial" panose="020B0604020202020204" pitchFamily="34" charset="0"/>
              <a:sym typeface="Canva Sans"/>
              <a:hlinkClick r:id="rId5" tooltip="mailto:Wayne.smithson@ubss.edu.au"/>
            </a:endParaRPr>
          </a:p>
        </p:txBody>
      </p:sp>
      <p:sp>
        <p:nvSpPr>
          <p:cNvPr id="13" name="TextBox 13"/>
          <p:cNvSpPr txBox="1"/>
          <p:nvPr/>
        </p:nvSpPr>
        <p:spPr>
          <a:xfrm>
            <a:off x="1305418" y="7302255"/>
            <a:ext cx="15677164" cy="1846659"/>
          </a:xfrm>
          <a:prstGeom prst="rect">
            <a:avLst/>
          </a:prstGeom>
        </p:spPr>
        <p:txBody>
          <a:bodyPr wrap="square" lIns="0" tIns="0" rIns="0" bIns="0" rtlCol="0" anchor="t">
            <a:spAutoFit/>
          </a:bodyPr>
          <a:lstStyle/>
          <a:p>
            <a:pPr algn="just"/>
            <a:r>
              <a:rPr lang="en-US" sz="2400" b="1" dirty="0">
                <a:solidFill>
                  <a:srgbClr val="CC0922"/>
                </a:solidFill>
                <a:latin typeface="Arial" panose="020B0604020202020204" pitchFamily="34" charset="0"/>
                <a:ea typeface="Open Sauce Bold"/>
                <a:cs typeface="Arial" panose="020B0604020202020204" pitchFamily="34" charset="0"/>
                <a:sym typeface="Open Sauce Bold"/>
              </a:rPr>
              <a:t>Booking Appointments </a:t>
            </a:r>
          </a:p>
          <a:p>
            <a:pPr algn="just"/>
            <a:r>
              <a:rPr lang="en-US" sz="2400" dirty="0">
                <a:solidFill>
                  <a:srgbClr val="000000"/>
                </a:solidFill>
                <a:latin typeface="Arial" panose="020B0604020202020204" pitchFamily="34" charset="0"/>
                <a:ea typeface="Open Sauce"/>
                <a:cs typeface="Arial" panose="020B0604020202020204" pitchFamily="34" charset="0"/>
                <a:sym typeface="Open Sauce"/>
              </a:rPr>
              <a:t>Book an appointment with the Student Success Manager via the UBSS Mobile app.</a:t>
            </a:r>
          </a:p>
          <a:p>
            <a:pPr algn="just"/>
            <a:r>
              <a:rPr lang="en-US" sz="2400" dirty="0">
                <a:solidFill>
                  <a:srgbClr val="000000"/>
                </a:solidFill>
                <a:latin typeface="Arial" panose="020B0604020202020204" pitchFamily="34" charset="0"/>
                <a:ea typeface="Open Sauce"/>
                <a:cs typeface="Arial" panose="020B0604020202020204" pitchFamily="34" charset="0"/>
                <a:sym typeface="Open Sauce"/>
                <a:hlinkClick r:id="rId6"/>
              </a:rPr>
              <a:t>https://play.google.com/store/apps/details?id=au.edu.gca.ubssmobile</a:t>
            </a:r>
            <a:r>
              <a:rPr lang="en-US" sz="2400" dirty="0">
                <a:solidFill>
                  <a:srgbClr val="000000"/>
                </a:solidFill>
                <a:latin typeface="Arial" panose="020B0604020202020204" pitchFamily="34" charset="0"/>
                <a:ea typeface="Open Sauce"/>
                <a:cs typeface="Arial" panose="020B0604020202020204" pitchFamily="34" charset="0"/>
                <a:sym typeface="Open Sauce"/>
              </a:rPr>
              <a:t>  </a:t>
            </a:r>
          </a:p>
          <a:p>
            <a:pPr algn="just"/>
            <a:endParaRPr lang="en-US" sz="2400" dirty="0">
              <a:solidFill>
                <a:srgbClr val="000000"/>
              </a:solidFill>
              <a:latin typeface="Arial" panose="020B0604020202020204" pitchFamily="34" charset="0"/>
              <a:ea typeface="Open Sauce"/>
              <a:cs typeface="Arial" panose="020B0604020202020204" pitchFamily="34" charset="0"/>
              <a:sym typeface="Open Sauce"/>
            </a:endParaRPr>
          </a:p>
          <a:p>
            <a:pPr algn="just"/>
            <a:r>
              <a:rPr lang="en-US" sz="2400" dirty="0">
                <a:solidFill>
                  <a:srgbClr val="000000"/>
                </a:solidFill>
                <a:latin typeface="Arial" panose="020B0604020202020204" pitchFamily="34" charset="0"/>
                <a:ea typeface="Open Sauce"/>
                <a:cs typeface="Arial" panose="020B0604020202020204" pitchFamily="34" charset="0"/>
                <a:sym typeface="Open Sauce"/>
              </a:rPr>
              <a:t>Appointments will be held on Microsoft Teams or face to face as advised by the Student Success Manager.</a:t>
            </a:r>
          </a:p>
        </p:txBody>
      </p:sp>
      <p:sp>
        <p:nvSpPr>
          <p:cNvPr id="14" name="Freeform 6"/>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7"/>
            <a:stretch>
              <a:fillRect t="-2895" b="-2895"/>
            </a:stretch>
          </a:blipFill>
        </p:spPr>
        <p:txBody>
          <a:bodyPr/>
          <a:lstStyle/>
          <a:p>
            <a:endParaRPr lang="en-IN"/>
          </a:p>
        </p:txBody>
      </p:sp>
      <p:grpSp>
        <p:nvGrpSpPr>
          <p:cNvPr id="11" name="Group 6">
            <a:extLst>
              <a:ext uri="{FF2B5EF4-FFF2-40B4-BE49-F238E27FC236}">
                <a16:creationId xmlns:a16="http://schemas.microsoft.com/office/drawing/2014/main" id="{F169D5B4-6B33-9745-91E1-1D807613CD61}"/>
              </a:ext>
            </a:extLst>
          </p:cNvPr>
          <p:cNvGrpSpPr/>
          <p:nvPr/>
        </p:nvGrpSpPr>
        <p:grpSpPr>
          <a:xfrm>
            <a:off x="336582" y="399739"/>
            <a:ext cx="12858171" cy="3186421"/>
            <a:chOff x="127000" y="-1149563"/>
            <a:chExt cx="15122720" cy="2031792"/>
          </a:xfrm>
        </p:grpSpPr>
        <p:sp>
          <p:nvSpPr>
            <p:cNvPr id="15" name="Freeform 7">
              <a:extLst>
                <a:ext uri="{FF2B5EF4-FFF2-40B4-BE49-F238E27FC236}">
                  <a16:creationId xmlns:a16="http://schemas.microsoft.com/office/drawing/2014/main" id="{0E0DB82A-B243-19A0-A522-FD5CFC91E041}"/>
                </a:ext>
              </a:extLst>
            </p:cNvPr>
            <p:cNvSpPr/>
            <p:nvPr/>
          </p:nvSpPr>
          <p:spPr>
            <a:xfrm>
              <a:off x="6108464" y="-1149563"/>
              <a:ext cx="9141256" cy="882229"/>
            </a:xfrm>
            <a:custGeom>
              <a:avLst/>
              <a:gdLst/>
              <a:ahLst/>
              <a:cxnLst/>
              <a:rect l="l" t="t" r="r" b="b"/>
              <a:pathLst>
                <a:path w="9141256" h="882229">
                  <a:moveTo>
                    <a:pt x="203200" y="0"/>
                  </a:moveTo>
                  <a:lnTo>
                    <a:pt x="8938056" y="0"/>
                  </a:lnTo>
                  <a:lnTo>
                    <a:pt x="9141256" y="882229"/>
                  </a:lnTo>
                  <a:lnTo>
                    <a:pt x="0" y="882229"/>
                  </a:lnTo>
                  <a:lnTo>
                    <a:pt x="203200" y="0"/>
                  </a:lnTo>
                  <a:close/>
                </a:path>
              </a:pathLst>
            </a:custGeom>
            <a:solidFill>
              <a:srgbClr val="CC0922"/>
            </a:solidFill>
          </p:spPr>
          <p:txBody>
            <a:bodyPr/>
            <a:lstStyle/>
            <a:p>
              <a:endParaRPr lang="en-IN"/>
            </a:p>
          </p:txBody>
        </p:sp>
        <p:sp>
          <p:nvSpPr>
            <p:cNvPr id="16" name="TextBox 8">
              <a:extLst>
                <a:ext uri="{FF2B5EF4-FFF2-40B4-BE49-F238E27FC236}">
                  <a16:creationId xmlns:a16="http://schemas.microsoft.com/office/drawing/2014/main" id="{7330924A-484D-46FB-C6B8-6AFB3C957664}"/>
                </a:ext>
              </a:extLst>
            </p:cNvPr>
            <p:cNvSpPr txBox="1"/>
            <p:nvPr/>
          </p:nvSpPr>
          <p:spPr>
            <a:xfrm>
              <a:off x="127000" y="19050"/>
              <a:ext cx="8887256" cy="863179"/>
            </a:xfrm>
            <a:prstGeom prst="rect">
              <a:avLst/>
            </a:prstGeom>
          </p:spPr>
          <p:txBody>
            <a:bodyPr lIns="50800" tIns="50800" rIns="50800" bIns="50800" rtlCol="0" anchor="ctr"/>
            <a:lstStyle/>
            <a:p>
              <a:pPr algn="ctr">
                <a:lnSpc>
                  <a:spcPts val="2574"/>
                </a:lnSpc>
              </a:pPr>
              <a:endParaRPr/>
            </a:p>
          </p:txBody>
        </p:sp>
      </p:grpSp>
      <p:sp>
        <p:nvSpPr>
          <p:cNvPr id="17" name="TextBox 11">
            <a:extLst>
              <a:ext uri="{FF2B5EF4-FFF2-40B4-BE49-F238E27FC236}">
                <a16:creationId xmlns:a16="http://schemas.microsoft.com/office/drawing/2014/main" id="{7AD98174-98F0-4AFF-F915-40CC36DE1E47}"/>
              </a:ext>
            </a:extLst>
          </p:cNvPr>
          <p:cNvSpPr txBox="1"/>
          <p:nvPr/>
        </p:nvSpPr>
        <p:spPr>
          <a:xfrm>
            <a:off x="5944540" y="550225"/>
            <a:ext cx="6736777" cy="2051844"/>
          </a:xfrm>
          <a:prstGeom prst="rect">
            <a:avLst/>
          </a:prstGeom>
        </p:spPr>
        <p:txBody>
          <a:bodyPr wrap="square" lIns="0" tIns="0" rIns="0" bIns="0" rtlCol="0" anchor="t">
            <a:spAutoFit/>
          </a:bodyPr>
          <a:lstStyle/>
          <a:p>
            <a:pPr algn="l">
              <a:lnSpc>
                <a:spcPts val="8029"/>
              </a:lnSpc>
            </a:pPr>
            <a:r>
              <a:rPr lang="en-US" sz="5400" dirty="0">
                <a:solidFill>
                  <a:srgbClr val="FFFFFF"/>
                </a:solidFill>
                <a:latin typeface="Droid Serif Bold"/>
                <a:ea typeface="Droid Serif Bold"/>
                <a:cs typeface="Droid Serif Bold"/>
                <a:sym typeface="Droid Serif Bold"/>
              </a:rPr>
              <a:t>Student Success</a:t>
            </a:r>
          </a:p>
          <a:p>
            <a:pPr algn="l">
              <a:lnSpc>
                <a:spcPts val="8029"/>
              </a:lnSpc>
            </a:pPr>
            <a:endParaRPr lang="en-US" sz="6690" dirty="0">
              <a:solidFill>
                <a:srgbClr val="FFFFFF"/>
              </a:solidFill>
              <a:latin typeface="Droid Serif Bold"/>
              <a:ea typeface="Droid Serif Bold"/>
              <a:cs typeface="Droid Serif Bold"/>
              <a:sym typeface="Droid Serif 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7221200" y="9229725"/>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2124969" y="3278139"/>
            <a:ext cx="14357556" cy="1250672"/>
            <a:chOff x="0" y="0"/>
            <a:chExt cx="6101399" cy="531487"/>
          </a:xfrm>
        </p:grpSpPr>
        <p:sp>
          <p:nvSpPr>
            <p:cNvPr id="7" name="Freeform 7"/>
            <p:cNvSpPr/>
            <p:nvPr/>
          </p:nvSpPr>
          <p:spPr>
            <a:xfrm>
              <a:off x="0" y="0"/>
              <a:ext cx="6101399" cy="531487"/>
            </a:xfrm>
            <a:custGeom>
              <a:avLst/>
              <a:gdLst/>
              <a:ahLst/>
              <a:cxnLst/>
              <a:rect l="l" t="t" r="r" b="b"/>
              <a:pathLst>
                <a:path w="6101399" h="531487">
                  <a:moveTo>
                    <a:pt x="203200" y="0"/>
                  </a:moveTo>
                  <a:lnTo>
                    <a:pt x="5898199" y="0"/>
                  </a:lnTo>
                  <a:lnTo>
                    <a:pt x="6101399" y="531487"/>
                  </a:lnTo>
                  <a:lnTo>
                    <a:pt x="0" y="531487"/>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5847399" cy="512437"/>
            </a:xfrm>
            <a:prstGeom prst="rect">
              <a:avLst/>
            </a:prstGeom>
          </p:spPr>
          <p:txBody>
            <a:bodyPr lIns="50800" tIns="50800" rIns="50800" bIns="50800" rtlCol="0" anchor="ctr"/>
            <a:lstStyle/>
            <a:p>
              <a:pPr algn="ctr">
                <a:lnSpc>
                  <a:spcPts val="2574"/>
                </a:lnSpc>
              </a:pPr>
              <a:endParaRPr/>
            </a:p>
          </p:txBody>
        </p:sp>
      </p:grpSp>
      <p:sp>
        <p:nvSpPr>
          <p:cNvPr id="10" name="TextBox 10"/>
          <p:cNvSpPr txBox="1"/>
          <p:nvPr/>
        </p:nvSpPr>
        <p:spPr>
          <a:xfrm>
            <a:off x="2814498" y="3353350"/>
            <a:ext cx="13398210" cy="948529"/>
          </a:xfrm>
          <a:prstGeom prst="rect">
            <a:avLst/>
          </a:prstGeom>
        </p:spPr>
        <p:txBody>
          <a:bodyPr lIns="0" tIns="0" rIns="0" bIns="0" rtlCol="0" anchor="t">
            <a:spAutoFit/>
          </a:bodyPr>
          <a:lstStyle/>
          <a:p>
            <a:pPr algn="ctr">
              <a:lnSpc>
                <a:spcPts val="8042"/>
              </a:lnSpc>
              <a:spcBef>
                <a:spcPct val="0"/>
              </a:spcBef>
            </a:pPr>
            <a:r>
              <a:rPr lang="en-US" sz="5744" dirty="0">
                <a:solidFill>
                  <a:srgbClr val="FFFFFF"/>
                </a:solidFill>
                <a:latin typeface="Droid Serif Bold"/>
                <a:ea typeface="Droid Serif Bold"/>
                <a:cs typeface="Droid Serif Bold"/>
                <a:sym typeface="Droid Serif Bold"/>
              </a:rPr>
              <a:t>Non-Academic Support Services</a:t>
            </a:r>
          </a:p>
        </p:txBody>
      </p:sp>
      <p:sp>
        <p:nvSpPr>
          <p:cNvPr id="12" name="Freeform 10"/>
          <p:cNvSpPr/>
          <p:nvPr/>
        </p:nvSpPr>
        <p:spPr>
          <a:xfrm>
            <a:off x="7772400" y="5946479"/>
            <a:ext cx="2313513" cy="2696324"/>
          </a:xfrm>
          <a:custGeom>
            <a:avLst/>
            <a:gdLst/>
            <a:ahLst/>
            <a:cxnLst/>
            <a:rect l="l" t="t" r="r" b="b"/>
            <a:pathLst>
              <a:path w="3712626" h="4326945">
                <a:moveTo>
                  <a:pt x="0" y="0"/>
                </a:moveTo>
                <a:lnTo>
                  <a:pt x="3712626" y="0"/>
                </a:lnTo>
                <a:lnTo>
                  <a:pt x="3712626" y="4326945"/>
                </a:lnTo>
                <a:lnTo>
                  <a:pt x="0" y="4326945"/>
                </a:lnTo>
                <a:lnTo>
                  <a:pt x="0" y="0"/>
                </a:lnTo>
                <a:close/>
              </a:path>
            </a:pathLst>
          </a:custGeom>
          <a:blipFill>
            <a:blip r:embed="rId4"/>
            <a:stretch>
              <a:fillRect/>
            </a:stretch>
          </a:blipFill>
        </p:spPr>
        <p:txBody>
          <a:bodyPr/>
          <a:lstStyle/>
          <a:p>
            <a:endParaRPr lang="en-IN"/>
          </a:p>
        </p:txBody>
      </p:sp>
      <p:sp>
        <p:nvSpPr>
          <p:cNvPr id="13" name="Rectangle 12"/>
          <p:cNvSpPr/>
          <p:nvPr/>
        </p:nvSpPr>
        <p:spPr>
          <a:xfrm>
            <a:off x="2345825" y="8735464"/>
            <a:ext cx="13985815" cy="1200329"/>
          </a:xfrm>
          <a:prstGeom prst="rect">
            <a:avLst/>
          </a:prstGeom>
        </p:spPr>
        <p:txBody>
          <a:bodyPr wrap="square">
            <a:spAutoFit/>
          </a:bodyPr>
          <a:lstStyle/>
          <a:p>
            <a:pPr>
              <a:buNone/>
            </a:pPr>
            <a:r>
              <a:rPr lang="en-AU" sz="2400" dirty="0">
                <a:effectLst/>
                <a:latin typeface="Aptos" panose="020B0004020202020204" pitchFamily="34" charset="0"/>
                <a:ea typeface="Aptos" panose="020B0004020202020204" pitchFamily="34" charset="0"/>
                <a:cs typeface="Times New Roman" panose="02020603050405020304" pitchFamily="18" charset="0"/>
              </a:rPr>
              <a:t>Visit </a:t>
            </a:r>
            <a:r>
              <a:rPr lang="en-AU" sz="2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https://www.ubss.edu.au/policies-and-procedures/</a:t>
            </a:r>
            <a:endParaRPr lang="en-AU" sz="2400" dirty="0">
              <a:effectLst/>
              <a:latin typeface="Aptos" panose="020B0004020202020204" pitchFamily="34" charset="0"/>
              <a:ea typeface="Aptos" panose="020B0004020202020204" pitchFamily="34" charset="0"/>
              <a:cs typeface="Aptos" panose="020B0004020202020204" pitchFamily="34" charset="0"/>
            </a:endParaRPr>
          </a:p>
          <a:p>
            <a:pPr marL="342900" indent="-342900">
              <a:buFont typeface="Arial" panose="020B0604020202020204" pitchFamily="34" charset="0"/>
              <a:buChar char="•"/>
            </a:pPr>
            <a:r>
              <a:rPr lang="en-AU" sz="2400" dirty="0">
                <a:effectLst/>
                <a:latin typeface="Aptos" panose="020B0004020202020204" pitchFamily="34" charset="0"/>
                <a:ea typeface="Aptos" panose="020B0004020202020204" pitchFamily="34" charset="0"/>
                <a:cs typeface="Times New Roman" panose="02020603050405020304" pitchFamily="18" charset="0"/>
              </a:rPr>
              <a:t>Student Support Framework;</a:t>
            </a:r>
            <a:endParaRPr lang="en-AU" sz="2400" dirty="0">
              <a:effectLst/>
              <a:latin typeface="Aptos" panose="020B0004020202020204" pitchFamily="34" charset="0"/>
              <a:ea typeface="Aptos" panose="020B0004020202020204" pitchFamily="34" charset="0"/>
              <a:cs typeface="Aptos" panose="020B0004020202020204" pitchFamily="34" charset="0"/>
            </a:endParaRPr>
          </a:p>
          <a:p>
            <a:pPr marL="342900" indent="-342900">
              <a:buFont typeface="Arial" panose="020B0604020202020204" pitchFamily="34" charset="0"/>
              <a:buChar char="•"/>
            </a:pPr>
            <a:r>
              <a:rPr lang="en-AU" sz="2400" kern="0" dirty="0">
                <a:effectLst/>
                <a:latin typeface="Aptos" panose="020B0004020202020204" pitchFamily="34" charset="0"/>
                <a:ea typeface="Aptos" panose="020B0004020202020204" pitchFamily="34" charset="0"/>
                <a:cs typeface="Times New Roman" panose="02020603050405020304" pitchFamily="18" charset="0"/>
              </a:rPr>
              <a:t>Support for Students Policy (FEE-HELP students only)</a:t>
            </a:r>
            <a:endParaRPr lang="en-AU" sz="2400" dirty="0">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0000" r="-10000"/>
            </a:stretch>
          </a:blipFill>
        </p:spPr>
        <p:txBody>
          <a:bodyPr/>
          <a:lstStyle/>
          <a:p>
            <a:endParaRPr lang="en-IN"/>
          </a:p>
        </p:txBody>
      </p:sp>
      <p:sp>
        <p:nvSpPr>
          <p:cNvPr id="3" name="Freeform 3"/>
          <p:cNvSpPr/>
          <p:nvPr/>
        </p:nvSpPr>
        <p:spPr>
          <a:xfrm>
            <a:off x="17221200" y="9229725"/>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4"/>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4"/>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4"/>
            <a:stretch>
              <a:fillRect/>
            </a:stretch>
          </a:blipFill>
        </p:spPr>
        <p:txBody>
          <a:bodyPr/>
          <a:lstStyle/>
          <a:p>
            <a:endParaRPr lang="en-IN"/>
          </a:p>
        </p:txBody>
      </p:sp>
      <p:grpSp>
        <p:nvGrpSpPr>
          <p:cNvPr id="6" name="Group 6"/>
          <p:cNvGrpSpPr/>
          <p:nvPr/>
        </p:nvGrpSpPr>
        <p:grpSpPr>
          <a:xfrm>
            <a:off x="152400" y="2001893"/>
            <a:ext cx="13030199" cy="937716"/>
            <a:chOff x="0" y="0"/>
            <a:chExt cx="9043458" cy="657522"/>
          </a:xfrm>
        </p:grpSpPr>
        <p:sp>
          <p:nvSpPr>
            <p:cNvPr id="7" name="Freeform 7"/>
            <p:cNvSpPr/>
            <p:nvPr/>
          </p:nvSpPr>
          <p:spPr>
            <a:xfrm>
              <a:off x="0" y="0"/>
              <a:ext cx="9043458" cy="657522"/>
            </a:xfrm>
            <a:custGeom>
              <a:avLst/>
              <a:gdLst/>
              <a:ahLst/>
              <a:cxnLst/>
              <a:rect l="l" t="t" r="r" b="b"/>
              <a:pathLst>
                <a:path w="9043458" h="657522">
                  <a:moveTo>
                    <a:pt x="203200" y="0"/>
                  </a:moveTo>
                  <a:lnTo>
                    <a:pt x="8840258" y="0"/>
                  </a:lnTo>
                  <a:lnTo>
                    <a:pt x="9043458" y="657522"/>
                  </a:lnTo>
                  <a:lnTo>
                    <a:pt x="0" y="657522"/>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8789458" cy="638472"/>
            </a:xfrm>
            <a:prstGeom prst="rect">
              <a:avLst/>
            </a:prstGeom>
          </p:spPr>
          <p:txBody>
            <a:bodyPr lIns="50800" tIns="50800" rIns="50800" bIns="50800" rtlCol="0" anchor="ctr"/>
            <a:lstStyle/>
            <a:p>
              <a:pPr algn="ctr">
                <a:lnSpc>
                  <a:spcPts val="2574"/>
                </a:lnSpc>
              </a:pPr>
              <a:endParaRPr/>
            </a:p>
          </p:txBody>
        </p:sp>
      </p:grpSp>
      <p:sp>
        <p:nvSpPr>
          <p:cNvPr id="9" name="TextBox 9"/>
          <p:cNvSpPr txBox="1"/>
          <p:nvPr/>
        </p:nvSpPr>
        <p:spPr>
          <a:xfrm>
            <a:off x="882176" y="2088253"/>
            <a:ext cx="10776424" cy="846386"/>
          </a:xfrm>
          <a:prstGeom prst="rect">
            <a:avLst/>
          </a:prstGeom>
        </p:spPr>
        <p:txBody>
          <a:bodyPr wrap="square" lIns="0" tIns="0" rIns="0" bIns="0" rtlCol="0" anchor="t">
            <a:spAutoFit/>
          </a:bodyPr>
          <a:lstStyle/>
          <a:p>
            <a:pPr algn="l">
              <a:lnSpc>
                <a:spcPts val="6643"/>
              </a:lnSpc>
            </a:pPr>
            <a:r>
              <a:rPr lang="en-US" sz="4745" dirty="0">
                <a:solidFill>
                  <a:srgbClr val="FFFFFF"/>
                </a:solidFill>
                <a:latin typeface="Droid Serif Bold"/>
                <a:ea typeface="Droid Serif Bold"/>
                <a:cs typeface="Droid Serif Bold"/>
                <a:sym typeface="Droid Serif Bold"/>
              </a:rPr>
              <a:t>Non-Academic Student Support</a:t>
            </a:r>
          </a:p>
        </p:txBody>
      </p:sp>
      <p:sp>
        <p:nvSpPr>
          <p:cNvPr id="11" name="TextBox 11"/>
          <p:cNvSpPr txBox="1"/>
          <p:nvPr/>
        </p:nvSpPr>
        <p:spPr>
          <a:xfrm>
            <a:off x="882176" y="3429674"/>
            <a:ext cx="16339024" cy="6994159"/>
          </a:xfrm>
          <a:prstGeom prst="rect">
            <a:avLst/>
          </a:prstGeom>
        </p:spPr>
        <p:txBody>
          <a:bodyPr lIns="0" tIns="0" rIns="0" bIns="0" rtlCol="0" anchor="t">
            <a:spAutoFit/>
          </a:bodyPr>
          <a:lstStyle/>
          <a:p>
            <a:pPr algn="l">
              <a:lnSpc>
                <a:spcPts val="4200"/>
              </a:lnSpc>
            </a:pPr>
            <a:r>
              <a:rPr lang="en-US" sz="3000" dirty="0">
                <a:solidFill>
                  <a:srgbClr val="000000"/>
                </a:solidFill>
                <a:latin typeface="Arial" panose="020B0604020202020204" pitchFamily="34" charset="0"/>
                <a:ea typeface="Open Sauce"/>
                <a:cs typeface="Arial" panose="020B0604020202020204" pitchFamily="34" charset="0"/>
                <a:sym typeface="Open Sauce"/>
              </a:rPr>
              <a:t>Non-Academic support services include – </a:t>
            </a:r>
          </a:p>
          <a:p>
            <a:pPr algn="l">
              <a:lnSpc>
                <a:spcPts val="4200"/>
              </a:lnSpc>
            </a:pPr>
            <a:endParaRPr lang="en-US" sz="3000" dirty="0">
              <a:solidFill>
                <a:srgbClr val="000000"/>
              </a:solidFill>
              <a:latin typeface="Arial" panose="020B0604020202020204" pitchFamily="34" charset="0"/>
              <a:ea typeface="Open Sauce"/>
              <a:cs typeface="Arial" panose="020B0604020202020204" pitchFamily="34" charset="0"/>
              <a:sym typeface="Open Sauce"/>
            </a:endParaRPr>
          </a:p>
          <a:p>
            <a:pPr marL="457200" indent="-457200" algn="just">
              <a:lnSpc>
                <a:spcPts val="4650"/>
              </a:lnSpc>
              <a:buFont typeface="Arial" panose="020B0604020202020204" pitchFamily="34" charset="0"/>
              <a:buChar char="•"/>
            </a:pPr>
            <a:r>
              <a:rPr lang="en-US" sz="3000" spc="84" dirty="0">
                <a:solidFill>
                  <a:srgbClr val="000000"/>
                </a:solidFill>
                <a:latin typeface="Arial" panose="020B0604020202020204" pitchFamily="34" charset="0"/>
                <a:ea typeface="Open Sauce"/>
                <a:cs typeface="Arial" panose="020B0604020202020204" pitchFamily="34" charset="0"/>
                <a:sym typeface="Open Sauce"/>
              </a:rPr>
              <a:t>Assisting students with enrolment processes</a:t>
            </a:r>
          </a:p>
          <a:p>
            <a:pPr marL="457200" indent="-457200" algn="just">
              <a:lnSpc>
                <a:spcPts val="4650"/>
              </a:lnSpc>
              <a:buFont typeface="Arial" panose="020B0604020202020204" pitchFamily="34" charset="0"/>
              <a:buChar char="•"/>
            </a:pPr>
            <a:r>
              <a:rPr lang="en-US" sz="3000" spc="84" dirty="0">
                <a:solidFill>
                  <a:srgbClr val="000000"/>
                </a:solidFill>
                <a:latin typeface="Arial" panose="020B0604020202020204" pitchFamily="34" charset="0"/>
                <a:ea typeface="Open Sauce"/>
                <a:cs typeface="Arial" panose="020B0604020202020204" pitchFamily="34" charset="0"/>
                <a:sym typeface="Open Sauce"/>
              </a:rPr>
              <a:t>Activating student accounts both in the learning management system (LMS) and the student management system (SMS)</a:t>
            </a:r>
          </a:p>
          <a:p>
            <a:pPr marL="457200" indent="-457200" algn="just">
              <a:lnSpc>
                <a:spcPts val="4650"/>
              </a:lnSpc>
              <a:buFont typeface="Arial" panose="020B0604020202020204" pitchFamily="34" charset="0"/>
              <a:buChar char="•"/>
            </a:pPr>
            <a:r>
              <a:rPr lang="en-US" sz="3000" spc="84" dirty="0">
                <a:solidFill>
                  <a:srgbClr val="000000"/>
                </a:solidFill>
                <a:latin typeface="Arial" panose="020B0604020202020204" pitchFamily="34" charset="0"/>
                <a:ea typeface="Open Sauce"/>
                <a:cs typeface="Arial" panose="020B0604020202020204" pitchFamily="34" charset="0"/>
                <a:sym typeface="Open Sauce"/>
              </a:rPr>
              <a:t>Ensuring ongoing access to the necessary applications and software</a:t>
            </a:r>
          </a:p>
          <a:p>
            <a:pPr marL="457200" indent="-457200" algn="just">
              <a:lnSpc>
                <a:spcPts val="4650"/>
              </a:lnSpc>
              <a:buFont typeface="Arial" panose="020B0604020202020204" pitchFamily="34" charset="0"/>
              <a:buChar char="•"/>
            </a:pPr>
            <a:r>
              <a:rPr lang="en-US" sz="3000" spc="84" dirty="0">
                <a:solidFill>
                  <a:srgbClr val="000000"/>
                </a:solidFill>
                <a:latin typeface="Arial" panose="020B0604020202020204" pitchFamily="34" charset="0"/>
                <a:ea typeface="Open Sauce"/>
                <a:cs typeface="Arial" panose="020B0604020202020204" pitchFamily="34" charset="0"/>
                <a:sym typeface="Open Sauce"/>
              </a:rPr>
              <a:t>Supporting enrolment variations</a:t>
            </a:r>
          </a:p>
          <a:p>
            <a:pPr marL="457200" indent="-457200" algn="just">
              <a:lnSpc>
                <a:spcPts val="4650"/>
              </a:lnSpc>
              <a:buFont typeface="Arial" panose="020B0604020202020204" pitchFamily="34" charset="0"/>
              <a:buChar char="•"/>
            </a:pPr>
            <a:r>
              <a:rPr lang="en-US" sz="3000" spc="84" dirty="0">
                <a:solidFill>
                  <a:srgbClr val="000000"/>
                </a:solidFill>
                <a:latin typeface="Arial" panose="020B0604020202020204" pitchFamily="34" charset="0"/>
                <a:ea typeface="Open Sauce"/>
                <a:cs typeface="Arial" panose="020B0604020202020204" pitchFamily="34" charset="0"/>
                <a:sym typeface="Open Sauce"/>
              </a:rPr>
              <a:t>Providing directory assistance</a:t>
            </a:r>
          </a:p>
          <a:p>
            <a:pPr marL="457200" indent="-457200" algn="just">
              <a:lnSpc>
                <a:spcPts val="4650"/>
              </a:lnSpc>
              <a:buFont typeface="Arial" panose="020B0604020202020204" pitchFamily="34" charset="0"/>
              <a:buChar char="•"/>
            </a:pPr>
            <a:r>
              <a:rPr lang="en-US" sz="3000" spc="84" dirty="0">
                <a:solidFill>
                  <a:srgbClr val="000000"/>
                </a:solidFill>
                <a:latin typeface="Arial" panose="020B0604020202020204" pitchFamily="34" charset="0"/>
                <a:ea typeface="Open Sauce"/>
                <a:cs typeface="Arial" panose="020B0604020202020204" pitchFamily="34" charset="0"/>
                <a:sym typeface="Open Sauce"/>
              </a:rPr>
              <a:t>Enabling leave applications</a:t>
            </a:r>
          </a:p>
          <a:p>
            <a:pPr marL="457200" indent="-457200" algn="just">
              <a:lnSpc>
                <a:spcPts val="4650"/>
              </a:lnSpc>
              <a:buFont typeface="Arial" panose="020B0604020202020204" pitchFamily="34" charset="0"/>
              <a:buChar char="•"/>
            </a:pPr>
            <a:r>
              <a:rPr lang="en-US" sz="3000" spc="84" dirty="0">
                <a:solidFill>
                  <a:srgbClr val="000000"/>
                </a:solidFill>
                <a:latin typeface="Arial" panose="020B0604020202020204" pitchFamily="34" charset="0"/>
                <a:ea typeface="Open Sauce"/>
                <a:cs typeface="Arial" panose="020B0604020202020204" pitchFamily="34" charset="0"/>
                <a:sym typeface="Open Sauce"/>
              </a:rPr>
              <a:t>Ensuring student welfare and being available to students for a range of other queries in a timely way.</a:t>
            </a:r>
          </a:p>
          <a:p>
            <a:pPr algn="l">
              <a:lnSpc>
                <a:spcPts val="4200"/>
              </a:lnSpc>
            </a:pPr>
            <a:endParaRPr lang="en-US" sz="3000" spc="84" dirty="0">
              <a:solidFill>
                <a:srgbClr val="000000"/>
              </a:solidFill>
              <a:latin typeface="Open Sauce"/>
              <a:ea typeface="Open Sauce"/>
              <a:cs typeface="Open Sauce"/>
              <a:sym typeface="Open Sauce"/>
            </a:endParaRPr>
          </a:p>
        </p:txBody>
      </p:sp>
      <p:sp>
        <p:nvSpPr>
          <p:cNvPr id="12" name="Freeform 16"/>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5"/>
            <a:stretch>
              <a:fillRect t="-2846" b="-1156"/>
            </a:stretch>
          </a:blipFill>
        </p:spPr>
        <p:txBody>
          <a:bodyPr/>
          <a:lstStyle/>
          <a:p>
            <a:endParaRPr lang="en-I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595455" y="186152"/>
            <a:ext cx="15163801" cy="1260248"/>
            <a:chOff x="0" y="-15661"/>
            <a:chExt cx="10338818" cy="899507"/>
          </a:xfrm>
        </p:grpSpPr>
        <p:sp>
          <p:nvSpPr>
            <p:cNvPr id="4" name="Freeform 4"/>
            <p:cNvSpPr/>
            <p:nvPr/>
          </p:nvSpPr>
          <p:spPr>
            <a:xfrm>
              <a:off x="0" y="-15661"/>
              <a:ext cx="10338818" cy="852524"/>
            </a:xfrm>
            <a:custGeom>
              <a:avLst/>
              <a:gdLst/>
              <a:ahLst/>
              <a:cxnLst/>
              <a:rect l="l" t="t" r="r" b="b"/>
              <a:pathLst>
                <a:path w="8349892" h="883846">
                  <a:moveTo>
                    <a:pt x="203200" y="0"/>
                  </a:moveTo>
                  <a:lnTo>
                    <a:pt x="8146692" y="0"/>
                  </a:lnTo>
                  <a:lnTo>
                    <a:pt x="8349892" y="883846"/>
                  </a:lnTo>
                  <a:lnTo>
                    <a:pt x="0" y="883846"/>
                  </a:lnTo>
                  <a:lnTo>
                    <a:pt x="203200" y="0"/>
                  </a:lnTo>
                  <a:close/>
                </a:path>
              </a:pathLst>
            </a:custGeom>
            <a:solidFill>
              <a:srgbClr val="CC0922"/>
            </a:solidFill>
          </p:spPr>
          <p:txBody>
            <a:bodyPr/>
            <a:lstStyle/>
            <a:p>
              <a:endParaRPr lang="en-IN"/>
            </a:p>
          </p:txBody>
        </p:sp>
        <p:sp>
          <p:nvSpPr>
            <p:cNvPr id="5" name="TextBox 5"/>
            <p:cNvSpPr txBox="1"/>
            <p:nvPr/>
          </p:nvSpPr>
          <p:spPr>
            <a:xfrm>
              <a:off x="127000" y="19050"/>
              <a:ext cx="8095892" cy="864796"/>
            </a:xfrm>
            <a:prstGeom prst="rect">
              <a:avLst/>
            </a:prstGeom>
          </p:spPr>
          <p:txBody>
            <a:bodyPr lIns="50800" tIns="50800" rIns="50800" bIns="50800" rtlCol="0" anchor="ctr"/>
            <a:lstStyle/>
            <a:p>
              <a:pPr algn="ctr">
                <a:lnSpc>
                  <a:spcPts val="2574"/>
                </a:lnSpc>
              </a:pPr>
              <a:endParaRPr/>
            </a:p>
          </p:txBody>
        </p:sp>
      </p:grpSp>
      <p:sp>
        <p:nvSpPr>
          <p:cNvPr id="11" name="TextBox 11"/>
          <p:cNvSpPr txBox="1"/>
          <p:nvPr/>
        </p:nvSpPr>
        <p:spPr>
          <a:xfrm>
            <a:off x="5715000" y="186152"/>
            <a:ext cx="12573000" cy="1043619"/>
          </a:xfrm>
          <a:prstGeom prst="rect">
            <a:avLst/>
          </a:prstGeom>
        </p:spPr>
        <p:txBody>
          <a:bodyPr wrap="square" lIns="0" tIns="0" rIns="0" bIns="0" rtlCol="0" anchor="t">
            <a:spAutoFit/>
          </a:bodyPr>
          <a:lstStyle/>
          <a:p>
            <a:pPr>
              <a:lnSpc>
                <a:spcPts val="9069"/>
              </a:lnSpc>
              <a:spcBef>
                <a:spcPct val="0"/>
              </a:spcBef>
            </a:pPr>
            <a:r>
              <a:rPr lang="en-US" sz="5400" dirty="0">
                <a:solidFill>
                  <a:srgbClr val="FFFFFF"/>
                </a:solidFill>
                <a:latin typeface="Droid Serif Bold"/>
                <a:ea typeface="Droid Serif Bold"/>
                <a:cs typeface="Droid Serif Bold"/>
                <a:sym typeface="Droid Serif Bold"/>
              </a:rPr>
              <a:t>  </a:t>
            </a:r>
            <a:r>
              <a:rPr lang="en-US" sz="4800" dirty="0">
                <a:solidFill>
                  <a:srgbClr val="FFFFFF"/>
                </a:solidFill>
                <a:latin typeface="Droid Serif Bold"/>
                <a:ea typeface="Droid Serif Bold"/>
                <a:cs typeface="Droid Serif Bold"/>
                <a:sym typeface="Droid Serif Bold"/>
              </a:rPr>
              <a:t>Acknowledgement of Country</a:t>
            </a:r>
          </a:p>
        </p:txBody>
      </p:sp>
      <p:sp>
        <p:nvSpPr>
          <p:cNvPr id="12" name="Freeform 12"/>
          <p:cNvSpPr/>
          <p:nvPr/>
        </p:nvSpPr>
        <p:spPr>
          <a:xfrm>
            <a:off x="196944" y="299053"/>
            <a:ext cx="3246112" cy="10344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3"/>
            <a:stretch>
              <a:fillRect t="-2846" b="-1156"/>
            </a:stretch>
          </a:blipFill>
        </p:spPr>
        <p:txBody>
          <a:bodyPr/>
          <a:lstStyle/>
          <a:p>
            <a:endParaRPr lang="en-IN"/>
          </a:p>
        </p:txBody>
      </p:sp>
      <p:pic>
        <p:nvPicPr>
          <p:cNvPr id="15" name="Picture 14">
            <a:extLst>
              <a:ext uri="{FF2B5EF4-FFF2-40B4-BE49-F238E27FC236}">
                <a16:creationId xmlns:a16="http://schemas.microsoft.com/office/drawing/2014/main" id="{3498FF10-587A-41A4-87DB-4B651017B679}"/>
              </a:ext>
            </a:extLst>
          </p:cNvPr>
          <p:cNvPicPr>
            <a:picLocks noChangeAspect="1"/>
          </p:cNvPicPr>
          <p:nvPr/>
        </p:nvPicPr>
        <p:blipFill>
          <a:blip r:embed="rId4"/>
          <a:stretch>
            <a:fillRect/>
          </a:stretch>
        </p:blipFill>
        <p:spPr>
          <a:xfrm>
            <a:off x="237150" y="1714500"/>
            <a:ext cx="6477768" cy="7961450"/>
          </a:xfrm>
          <a:custGeom>
            <a:avLst/>
            <a:gdLst>
              <a:gd name="connsiteX0" fmla="*/ 0 w 6477768"/>
              <a:gd name="connsiteY0" fmla="*/ 0 h 7961450"/>
              <a:gd name="connsiteX1" fmla="*/ 647777 w 6477768"/>
              <a:gd name="connsiteY1" fmla="*/ 0 h 7961450"/>
              <a:gd name="connsiteX2" fmla="*/ 1230776 w 6477768"/>
              <a:gd name="connsiteY2" fmla="*/ 0 h 7961450"/>
              <a:gd name="connsiteX3" fmla="*/ 1813775 w 6477768"/>
              <a:gd name="connsiteY3" fmla="*/ 0 h 7961450"/>
              <a:gd name="connsiteX4" fmla="*/ 2461552 w 6477768"/>
              <a:gd name="connsiteY4" fmla="*/ 0 h 7961450"/>
              <a:gd name="connsiteX5" fmla="*/ 3174106 w 6477768"/>
              <a:gd name="connsiteY5" fmla="*/ 0 h 7961450"/>
              <a:gd name="connsiteX6" fmla="*/ 3886661 w 6477768"/>
              <a:gd name="connsiteY6" fmla="*/ 0 h 7961450"/>
              <a:gd name="connsiteX7" fmla="*/ 4599215 w 6477768"/>
              <a:gd name="connsiteY7" fmla="*/ 0 h 7961450"/>
              <a:gd name="connsiteX8" fmla="*/ 5376547 w 6477768"/>
              <a:gd name="connsiteY8" fmla="*/ 0 h 7961450"/>
              <a:gd name="connsiteX9" fmla="*/ 6477768 w 6477768"/>
              <a:gd name="connsiteY9" fmla="*/ 0 h 7961450"/>
              <a:gd name="connsiteX10" fmla="*/ 6477768 w 6477768"/>
              <a:gd name="connsiteY10" fmla="*/ 743069 h 7961450"/>
              <a:gd name="connsiteX11" fmla="*/ 6477768 w 6477768"/>
              <a:gd name="connsiteY11" fmla="*/ 1486137 h 7961450"/>
              <a:gd name="connsiteX12" fmla="*/ 6477768 w 6477768"/>
              <a:gd name="connsiteY12" fmla="*/ 2308821 h 7961450"/>
              <a:gd name="connsiteX13" fmla="*/ 6477768 w 6477768"/>
              <a:gd name="connsiteY13" fmla="*/ 3051889 h 7961450"/>
              <a:gd name="connsiteX14" fmla="*/ 6477768 w 6477768"/>
              <a:gd name="connsiteY14" fmla="*/ 3874572 h 7961450"/>
              <a:gd name="connsiteX15" fmla="*/ 6477768 w 6477768"/>
              <a:gd name="connsiteY15" fmla="*/ 4617641 h 7961450"/>
              <a:gd name="connsiteX16" fmla="*/ 6477768 w 6477768"/>
              <a:gd name="connsiteY16" fmla="*/ 5121866 h 7961450"/>
              <a:gd name="connsiteX17" fmla="*/ 6477768 w 6477768"/>
              <a:gd name="connsiteY17" fmla="*/ 5864935 h 7961450"/>
              <a:gd name="connsiteX18" fmla="*/ 6477768 w 6477768"/>
              <a:gd name="connsiteY18" fmla="*/ 6448775 h 7961450"/>
              <a:gd name="connsiteX19" fmla="*/ 6477768 w 6477768"/>
              <a:gd name="connsiteY19" fmla="*/ 6953000 h 7961450"/>
              <a:gd name="connsiteX20" fmla="*/ 6477768 w 6477768"/>
              <a:gd name="connsiteY20" fmla="*/ 7377610 h 7961450"/>
              <a:gd name="connsiteX21" fmla="*/ 6477768 w 6477768"/>
              <a:gd name="connsiteY21" fmla="*/ 7961450 h 7961450"/>
              <a:gd name="connsiteX22" fmla="*/ 5959547 w 6477768"/>
              <a:gd name="connsiteY22" fmla="*/ 7961450 h 7961450"/>
              <a:gd name="connsiteX23" fmla="*/ 5441325 w 6477768"/>
              <a:gd name="connsiteY23" fmla="*/ 7961450 h 7961450"/>
              <a:gd name="connsiteX24" fmla="*/ 4663993 w 6477768"/>
              <a:gd name="connsiteY24" fmla="*/ 7961450 h 7961450"/>
              <a:gd name="connsiteX25" fmla="*/ 3886661 w 6477768"/>
              <a:gd name="connsiteY25" fmla="*/ 7961450 h 7961450"/>
              <a:gd name="connsiteX26" fmla="*/ 3238884 w 6477768"/>
              <a:gd name="connsiteY26" fmla="*/ 7961450 h 7961450"/>
              <a:gd name="connsiteX27" fmla="*/ 2461552 w 6477768"/>
              <a:gd name="connsiteY27" fmla="*/ 7961450 h 7961450"/>
              <a:gd name="connsiteX28" fmla="*/ 1813775 w 6477768"/>
              <a:gd name="connsiteY28" fmla="*/ 7961450 h 7961450"/>
              <a:gd name="connsiteX29" fmla="*/ 1101221 w 6477768"/>
              <a:gd name="connsiteY29" fmla="*/ 7961450 h 7961450"/>
              <a:gd name="connsiteX30" fmla="*/ 647777 w 6477768"/>
              <a:gd name="connsiteY30" fmla="*/ 7961450 h 7961450"/>
              <a:gd name="connsiteX31" fmla="*/ 0 w 6477768"/>
              <a:gd name="connsiteY31" fmla="*/ 7961450 h 7961450"/>
              <a:gd name="connsiteX32" fmla="*/ 0 w 6477768"/>
              <a:gd name="connsiteY32" fmla="*/ 7377610 h 7961450"/>
              <a:gd name="connsiteX33" fmla="*/ 0 w 6477768"/>
              <a:gd name="connsiteY33" fmla="*/ 6793771 h 7961450"/>
              <a:gd name="connsiteX34" fmla="*/ 0 w 6477768"/>
              <a:gd name="connsiteY34" fmla="*/ 6289546 h 7961450"/>
              <a:gd name="connsiteX35" fmla="*/ 0 w 6477768"/>
              <a:gd name="connsiteY35" fmla="*/ 5705706 h 7961450"/>
              <a:gd name="connsiteX36" fmla="*/ 0 w 6477768"/>
              <a:gd name="connsiteY36" fmla="*/ 4962637 h 7961450"/>
              <a:gd name="connsiteX37" fmla="*/ 0 w 6477768"/>
              <a:gd name="connsiteY37" fmla="*/ 4458412 h 7961450"/>
              <a:gd name="connsiteX38" fmla="*/ 0 w 6477768"/>
              <a:gd name="connsiteY38" fmla="*/ 4033801 h 7961450"/>
              <a:gd name="connsiteX39" fmla="*/ 0 w 6477768"/>
              <a:gd name="connsiteY39" fmla="*/ 3211118 h 7961450"/>
              <a:gd name="connsiteX40" fmla="*/ 0 w 6477768"/>
              <a:gd name="connsiteY40" fmla="*/ 2786508 h 7961450"/>
              <a:gd name="connsiteX41" fmla="*/ 0 w 6477768"/>
              <a:gd name="connsiteY41" fmla="*/ 2123053 h 7961450"/>
              <a:gd name="connsiteX42" fmla="*/ 0 w 6477768"/>
              <a:gd name="connsiteY42" fmla="*/ 1698443 h 7961450"/>
              <a:gd name="connsiteX43" fmla="*/ 0 w 6477768"/>
              <a:gd name="connsiteY43" fmla="*/ 955374 h 7961450"/>
              <a:gd name="connsiteX44" fmla="*/ 0 w 6477768"/>
              <a:gd name="connsiteY44" fmla="*/ 0 h 796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477768" h="7961450" fill="none" extrusionOk="0">
                <a:moveTo>
                  <a:pt x="0" y="0"/>
                </a:moveTo>
                <a:cubicBezTo>
                  <a:pt x="310198" y="1775"/>
                  <a:pt x="326578" y="11169"/>
                  <a:pt x="647777" y="0"/>
                </a:cubicBezTo>
                <a:cubicBezTo>
                  <a:pt x="968976" y="-11169"/>
                  <a:pt x="980731" y="22412"/>
                  <a:pt x="1230776" y="0"/>
                </a:cubicBezTo>
                <a:cubicBezTo>
                  <a:pt x="1480821" y="-22412"/>
                  <a:pt x="1628388" y="8388"/>
                  <a:pt x="1813775" y="0"/>
                </a:cubicBezTo>
                <a:cubicBezTo>
                  <a:pt x="1999162" y="-8388"/>
                  <a:pt x="2174678" y="941"/>
                  <a:pt x="2461552" y="0"/>
                </a:cubicBezTo>
                <a:cubicBezTo>
                  <a:pt x="2748426" y="-941"/>
                  <a:pt x="2845117" y="22290"/>
                  <a:pt x="3174106" y="0"/>
                </a:cubicBezTo>
                <a:cubicBezTo>
                  <a:pt x="3503095" y="-22290"/>
                  <a:pt x="3563136" y="10098"/>
                  <a:pt x="3886661" y="0"/>
                </a:cubicBezTo>
                <a:cubicBezTo>
                  <a:pt x="4210187" y="-10098"/>
                  <a:pt x="4254635" y="31511"/>
                  <a:pt x="4599215" y="0"/>
                </a:cubicBezTo>
                <a:cubicBezTo>
                  <a:pt x="4943795" y="-31511"/>
                  <a:pt x="5099381" y="6288"/>
                  <a:pt x="5376547" y="0"/>
                </a:cubicBezTo>
                <a:cubicBezTo>
                  <a:pt x="5653713" y="-6288"/>
                  <a:pt x="6080058" y="-50193"/>
                  <a:pt x="6477768" y="0"/>
                </a:cubicBezTo>
                <a:cubicBezTo>
                  <a:pt x="6510993" y="148698"/>
                  <a:pt x="6490175" y="520963"/>
                  <a:pt x="6477768" y="743069"/>
                </a:cubicBezTo>
                <a:cubicBezTo>
                  <a:pt x="6465361" y="965175"/>
                  <a:pt x="6483110" y="1198105"/>
                  <a:pt x="6477768" y="1486137"/>
                </a:cubicBezTo>
                <a:cubicBezTo>
                  <a:pt x="6472426" y="1774169"/>
                  <a:pt x="6483805" y="2092190"/>
                  <a:pt x="6477768" y="2308821"/>
                </a:cubicBezTo>
                <a:cubicBezTo>
                  <a:pt x="6471731" y="2525452"/>
                  <a:pt x="6487075" y="2812262"/>
                  <a:pt x="6477768" y="3051889"/>
                </a:cubicBezTo>
                <a:cubicBezTo>
                  <a:pt x="6468461" y="3291516"/>
                  <a:pt x="6461580" y="3558846"/>
                  <a:pt x="6477768" y="3874572"/>
                </a:cubicBezTo>
                <a:cubicBezTo>
                  <a:pt x="6493956" y="4190298"/>
                  <a:pt x="6450100" y="4247719"/>
                  <a:pt x="6477768" y="4617641"/>
                </a:cubicBezTo>
                <a:cubicBezTo>
                  <a:pt x="6505436" y="4987563"/>
                  <a:pt x="6453264" y="5008672"/>
                  <a:pt x="6477768" y="5121866"/>
                </a:cubicBezTo>
                <a:cubicBezTo>
                  <a:pt x="6502272" y="5235060"/>
                  <a:pt x="6497109" y="5673169"/>
                  <a:pt x="6477768" y="5864935"/>
                </a:cubicBezTo>
                <a:cubicBezTo>
                  <a:pt x="6458427" y="6056701"/>
                  <a:pt x="6470954" y="6191102"/>
                  <a:pt x="6477768" y="6448775"/>
                </a:cubicBezTo>
                <a:cubicBezTo>
                  <a:pt x="6484582" y="6706448"/>
                  <a:pt x="6455699" y="6766054"/>
                  <a:pt x="6477768" y="6953000"/>
                </a:cubicBezTo>
                <a:cubicBezTo>
                  <a:pt x="6499837" y="7139947"/>
                  <a:pt x="6462852" y="7210483"/>
                  <a:pt x="6477768" y="7377610"/>
                </a:cubicBezTo>
                <a:cubicBezTo>
                  <a:pt x="6492685" y="7544737"/>
                  <a:pt x="6477678" y="7833475"/>
                  <a:pt x="6477768" y="7961450"/>
                </a:cubicBezTo>
                <a:cubicBezTo>
                  <a:pt x="6261685" y="7943135"/>
                  <a:pt x="6154929" y="7941553"/>
                  <a:pt x="5959547" y="7961450"/>
                </a:cubicBezTo>
                <a:cubicBezTo>
                  <a:pt x="5764165" y="7981347"/>
                  <a:pt x="5600006" y="7943273"/>
                  <a:pt x="5441325" y="7961450"/>
                </a:cubicBezTo>
                <a:cubicBezTo>
                  <a:pt x="5282644" y="7979627"/>
                  <a:pt x="4911946" y="7993457"/>
                  <a:pt x="4663993" y="7961450"/>
                </a:cubicBezTo>
                <a:cubicBezTo>
                  <a:pt x="4416040" y="7929443"/>
                  <a:pt x="4220108" y="7926243"/>
                  <a:pt x="3886661" y="7961450"/>
                </a:cubicBezTo>
                <a:cubicBezTo>
                  <a:pt x="3553214" y="7996657"/>
                  <a:pt x="3499200" y="7964559"/>
                  <a:pt x="3238884" y="7961450"/>
                </a:cubicBezTo>
                <a:cubicBezTo>
                  <a:pt x="2978568" y="7958341"/>
                  <a:pt x="2729296" y="7942235"/>
                  <a:pt x="2461552" y="7961450"/>
                </a:cubicBezTo>
                <a:cubicBezTo>
                  <a:pt x="2193808" y="7980665"/>
                  <a:pt x="2050111" y="7977618"/>
                  <a:pt x="1813775" y="7961450"/>
                </a:cubicBezTo>
                <a:cubicBezTo>
                  <a:pt x="1577439" y="7945282"/>
                  <a:pt x="1360347" y="7975969"/>
                  <a:pt x="1101221" y="7961450"/>
                </a:cubicBezTo>
                <a:cubicBezTo>
                  <a:pt x="842095" y="7946931"/>
                  <a:pt x="865956" y="7956408"/>
                  <a:pt x="647777" y="7961450"/>
                </a:cubicBezTo>
                <a:cubicBezTo>
                  <a:pt x="429598" y="7966492"/>
                  <a:pt x="322617" y="7945553"/>
                  <a:pt x="0" y="7961450"/>
                </a:cubicBezTo>
                <a:cubicBezTo>
                  <a:pt x="-18543" y="7777374"/>
                  <a:pt x="20873" y="7621283"/>
                  <a:pt x="0" y="7377610"/>
                </a:cubicBezTo>
                <a:cubicBezTo>
                  <a:pt x="-20873" y="7133937"/>
                  <a:pt x="-18170" y="6978477"/>
                  <a:pt x="0" y="6793771"/>
                </a:cubicBezTo>
                <a:cubicBezTo>
                  <a:pt x="18170" y="6609065"/>
                  <a:pt x="-4195" y="6518684"/>
                  <a:pt x="0" y="6289546"/>
                </a:cubicBezTo>
                <a:cubicBezTo>
                  <a:pt x="4195" y="6060408"/>
                  <a:pt x="6014" y="5856793"/>
                  <a:pt x="0" y="5705706"/>
                </a:cubicBezTo>
                <a:cubicBezTo>
                  <a:pt x="-6014" y="5554619"/>
                  <a:pt x="33336" y="5194710"/>
                  <a:pt x="0" y="4962637"/>
                </a:cubicBezTo>
                <a:cubicBezTo>
                  <a:pt x="-33336" y="4730564"/>
                  <a:pt x="12493" y="4686153"/>
                  <a:pt x="0" y="4458412"/>
                </a:cubicBezTo>
                <a:cubicBezTo>
                  <a:pt x="-12493" y="4230672"/>
                  <a:pt x="13243" y="4179612"/>
                  <a:pt x="0" y="4033801"/>
                </a:cubicBezTo>
                <a:cubicBezTo>
                  <a:pt x="-13243" y="3887990"/>
                  <a:pt x="-21623" y="3408423"/>
                  <a:pt x="0" y="3211118"/>
                </a:cubicBezTo>
                <a:cubicBezTo>
                  <a:pt x="21623" y="3013813"/>
                  <a:pt x="-12503" y="2891123"/>
                  <a:pt x="0" y="2786508"/>
                </a:cubicBezTo>
                <a:cubicBezTo>
                  <a:pt x="12503" y="2681893"/>
                  <a:pt x="-7608" y="2406313"/>
                  <a:pt x="0" y="2123053"/>
                </a:cubicBezTo>
                <a:cubicBezTo>
                  <a:pt x="7608" y="1839794"/>
                  <a:pt x="-5616" y="1803527"/>
                  <a:pt x="0" y="1698443"/>
                </a:cubicBezTo>
                <a:cubicBezTo>
                  <a:pt x="5616" y="1593359"/>
                  <a:pt x="-5234" y="1242457"/>
                  <a:pt x="0" y="955374"/>
                </a:cubicBezTo>
                <a:cubicBezTo>
                  <a:pt x="5234" y="668291"/>
                  <a:pt x="-23744" y="469923"/>
                  <a:pt x="0" y="0"/>
                </a:cubicBezTo>
                <a:close/>
              </a:path>
              <a:path w="6477768" h="7961450" stroke="0" extrusionOk="0">
                <a:moveTo>
                  <a:pt x="0" y="0"/>
                </a:moveTo>
                <a:cubicBezTo>
                  <a:pt x="123651" y="4774"/>
                  <a:pt x="456235" y="-26269"/>
                  <a:pt x="582999" y="0"/>
                </a:cubicBezTo>
                <a:cubicBezTo>
                  <a:pt x="709763" y="26269"/>
                  <a:pt x="924572" y="10470"/>
                  <a:pt x="1036443" y="0"/>
                </a:cubicBezTo>
                <a:cubicBezTo>
                  <a:pt x="1148314" y="-10470"/>
                  <a:pt x="1644971" y="1778"/>
                  <a:pt x="1813775" y="0"/>
                </a:cubicBezTo>
                <a:cubicBezTo>
                  <a:pt x="1982579" y="-1778"/>
                  <a:pt x="2203330" y="-8219"/>
                  <a:pt x="2396774" y="0"/>
                </a:cubicBezTo>
                <a:cubicBezTo>
                  <a:pt x="2590218" y="8219"/>
                  <a:pt x="2820606" y="-9011"/>
                  <a:pt x="2979773" y="0"/>
                </a:cubicBezTo>
                <a:cubicBezTo>
                  <a:pt x="3138940" y="9011"/>
                  <a:pt x="3459609" y="6279"/>
                  <a:pt x="3757105" y="0"/>
                </a:cubicBezTo>
                <a:cubicBezTo>
                  <a:pt x="4054601" y="-6279"/>
                  <a:pt x="4068770" y="21959"/>
                  <a:pt x="4275327" y="0"/>
                </a:cubicBezTo>
                <a:cubicBezTo>
                  <a:pt x="4481884" y="-21959"/>
                  <a:pt x="4719470" y="5162"/>
                  <a:pt x="5052659" y="0"/>
                </a:cubicBezTo>
                <a:cubicBezTo>
                  <a:pt x="5385848" y="-5162"/>
                  <a:pt x="5502285" y="7025"/>
                  <a:pt x="5829991" y="0"/>
                </a:cubicBezTo>
                <a:cubicBezTo>
                  <a:pt x="6157697" y="-7025"/>
                  <a:pt x="6300958" y="4363"/>
                  <a:pt x="6477768" y="0"/>
                </a:cubicBezTo>
                <a:cubicBezTo>
                  <a:pt x="6476563" y="270144"/>
                  <a:pt x="6502145" y="573244"/>
                  <a:pt x="6477768" y="822683"/>
                </a:cubicBezTo>
                <a:cubicBezTo>
                  <a:pt x="6453391" y="1072122"/>
                  <a:pt x="6457841" y="1396918"/>
                  <a:pt x="6477768" y="1565752"/>
                </a:cubicBezTo>
                <a:cubicBezTo>
                  <a:pt x="6497695" y="1734586"/>
                  <a:pt x="6485949" y="1836597"/>
                  <a:pt x="6477768" y="1990363"/>
                </a:cubicBezTo>
                <a:cubicBezTo>
                  <a:pt x="6469587" y="2144129"/>
                  <a:pt x="6495370" y="2463153"/>
                  <a:pt x="6477768" y="2653817"/>
                </a:cubicBezTo>
                <a:cubicBezTo>
                  <a:pt x="6460166" y="2844481"/>
                  <a:pt x="6467388" y="3173339"/>
                  <a:pt x="6477768" y="3317271"/>
                </a:cubicBezTo>
                <a:cubicBezTo>
                  <a:pt x="6488148" y="3461203"/>
                  <a:pt x="6462743" y="3805871"/>
                  <a:pt x="6477768" y="3980725"/>
                </a:cubicBezTo>
                <a:cubicBezTo>
                  <a:pt x="6492793" y="4155579"/>
                  <a:pt x="6497111" y="4519120"/>
                  <a:pt x="6477768" y="4723794"/>
                </a:cubicBezTo>
                <a:cubicBezTo>
                  <a:pt x="6458425" y="4928468"/>
                  <a:pt x="6490564" y="5150123"/>
                  <a:pt x="6477768" y="5466862"/>
                </a:cubicBezTo>
                <a:cubicBezTo>
                  <a:pt x="6464972" y="5783601"/>
                  <a:pt x="6483471" y="5906402"/>
                  <a:pt x="6477768" y="6209931"/>
                </a:cubicBezTo>
                <a:cubicBezTo>
                  <a:pt x="6472065" y="6513460"/>
                  <a:pt x="6460252" y="6424230"/>
                  <a:pt x="6477768" y="6634542"/>
                </a:cubicBezTo>
                <a:cubicBezTo>
                  <a:pt x="6495284" y="6844854"/>
                  <a:pt x="6471704" y="7017469"/>
                  <a:pt x="6477768" y="7138767"/>
                </a:cubicBezTo>
                <a:cubicBezTo>
                  <a:pt x="6483832" y="7260065"/>
                  <a:pt x="6476409" y="7584873"/>
                  <a:pt x="6477768" y="7961450"/>
                </a:cubicBezTo>
                <a:cubicBezTo>
                  <a:pt x="6297560" y="7970170"/>
                  <a:pt x="6122311" y="7985881"/>
                  <a:pt x="5894769" y="7961450"/>
                </a:cubicBezTo>
                <a:cubicBezTo>
                  <a:pt x="5667227" y="7937019"/>
                  <a:pt x="5470749" y="7945711"/>
                  <a:pt x="5246992" y="7961450"/>
                </a:cubicBezTo>
                <a:cubicBezTo>
                  <a:pt x="5023235" y="7977189"/>
                  <a:pt x="4909315" y="7957612"/>
                  <a:pt x="4793548" y="7961450"/>
                </a:cubicBezTo>
                <a:cubicBezTo>
                  <a:pt x="4677781" y="7965288"/>
                  <a:pt x="4455051" y="7947116"/>
                  <a:pt x="4340105" y="7961450"/>
                </a:cubicBezTo>
                <a:cubicBezTo>
                  <a:pt x="4225159" y="7975784"/>
                  <a:pt x="3951465" y="7969109"/>
                  <a:pt x="3692328" y="7961450"/>
                </a:cubicBezTo>
                <a:cubicBezTo>
                  <a:pt x="3433191" y="7953791"/>
                  <a:pt x="3347151" y="7936016"/>
                  <a:pt x="3174106" y="7961450"/>
                </a:cubicBezTo>
                <a:cubicBezTo>
                  <a:pt x="3001061" y="7986884"/>
                  <a:pt x="2686207" y="7980452"/>
                  <a:pt x="2461552" y="7961450"/>
                </a:cubicBezTo>
                <a:cubicBezTo>
                  <a:pt x="2236897" y="7942448"/>
                  <a:pt x="2161145" y="7940612"/>
                  <a:pt x="1943330" y="7961450"/>
                </a:cubicBezTo>
                <a:cubicBezTo>
                  <a:pt x="1725515" y="7982288"/>
                  <a:pt x="1406669" y="7976753"/>
                  <a:pt x="1230776" y="7961450"/>
                </a:cubicBezTo>
                <a:cubicBezTo>
                  <a:pt x="1054883" y="7946147"/>
                  <a:pt x="881642" y="7983553"/>
                  <a:pt x="777332" y="7961450"/>
                </a:cubicBezTo>
                <a:cubicBezTo>
                  <a:pt x="673022" y="7939347"/>
                  <a:pt x="175367" y="7991839"/>
                  <a:pt x="0" y="7961450"/>
                </a:cubicBezTo>
                <a:cubicBezTo>
                  <a:pt x="-23196" y="7790859"/>
                  <a:pt x="4550" y="7581096"/>
                  <a:pt x="0" y="7457225"/>
                </a:cubicBezTo>
                <a:cubicBezTo>
                  <a:pt x="-4550" y="7333355"/>
                  <a:pt x="14855" y="6837999"/>
                  <a:pt x="0" y="6634542"/>
                </a:cubicBezTo>
                <a:cubicBezTo>
                  <a:pt x="-14855" y="6431085"/>
                  <a:pt x="-13385" y="6209309"/>
                  <a:pt x="0" y="6050702"/>
                </a:cubicBezTo>
                <a:cubicBezTo>
                  <a:pt x="13385" y="5892095"/>
                  <a:pt x="19719" y="5409237"/>
                  <a:pt x="0" y="5228019"/>
                </a:cubicBezTo>
                <a:cubicBezTo>
                  <a:pt x="-19719" y="5046801"/>
                  <a:pt x="-14029" y="4892832"/>
                  <a:pt x="0" y="4723794"/>
                </a:cubicBezTo>
                <a:cubicBezTo>
                  <a:pt x="14029" y="4554757"/>
                  <a:pt x="-9656" y="4488129"/>
                  <a:pt x="0" y="4299183"/>
                </a:cubicBezTo>
                <a:cubicBezTo>
                  <a:pt x="9656" y="4110237"/>
                  <a:pt x="11112" y="3980705"/>
                  <a:pt x="0" y="3874572"/>
                </a:cubicBezTo>
                <a:cubicBezTo>
                  <a:pt x="-11112" y="3768439"/>
                  <a:pt x="32493" y="3468379"/>
                  <a:pt x="0" y="3131504"/>
                </a:cubicBezTo>
                <a:cubicBezTo>
                  <a:pt x="-32493" y="2794629"/>
                  <a:pt x="-16044" y="2833958"/>
                  <a:pt x="0" y="2706893"/>
                </a:cubicBezTo>
                <a:cubicBezTo>
                  <a:pt x="16044" y="2579828"/>
                  <a:pt x="-14725" y="2230919"/>
                  <a:pt x="0" y="2043439"/>
                </a:cubicBezTo>
                <a:cubicBezTo>
                  <a:pt x="14725" y="1855959"/>
                  <a:pt x="-20581" y="1678361"/>
                  <a:pt x="0" y="1539214"/>
                </a:cubicBezTo>
                <a:cubicBezTo>
                  <a:pt x="20581" y="1400068"/>
                  <a:pt x="10285" y="1102001"/>
                  <a:pt x="0" y="875759"/>
                </a:cubicBezTo>
                <a:cubicBezTo>
                  <a:pt x="-10285" y="649518"/>
                  <a:pt x="35461" y="258462"/>
                  <a:pt x="0" y="0"/>
                </a:cubicBezTo>
                <a:close/>
              </a:path>
            </a:pathLst>
          </a:custGeom>
          <a:ln w="69850">
            <a:solidFill>
              <a:schemeClr val="bg2">
                <a:lumMod val="2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sp>
        <p:nvSpPr>
          <p:cNvPr id="16" name="TextBox 15">
            <a:extLst>
              <a:ext uri="{FF2B5EF4-FFF2-40B4-BE49-F238E27FC236}">
                <a16:creationId xmlns:a16="http://schemas.microsoft.com/office/drawing/2014/main" id="{E92DE489-5765-48EA-B3C0-13592C9E8FAB}"/>
              </a:ext>
            </a:extLst>
          </p:cNvPr>
          <p:cNvSpPr txBox="1"/>
          <p:nvPr/>
        </p:nvSpPr>
        <p:spPr>
          <a:xfrm>
            <a:off x="6934199" y="1866900"/>
            <a:ext cx="11123879" cy="7848302"/>
          </a:xfrm>
          <a:custGeom>
            <a:avLst/>
            <a:gdLst>
              <a:gd name="connsiteX0" fmla="*/ 0 w 11123879"/>
              <a:gd name="connsiteY0" fmla="*/ 0 h 7848302"/>
              <a:gd name="connsiteX1" fmla="*/ 361526 w 11123879"/>
              <a:gd name="connsiteY1" fmla="*/ 0 h 7848302"/>
              <a:gd name="connsiteX2" fmla="*/ 945530 w 11123879"/>
              <a:gd name="connsiteY2" fmla="*/ 0 h 7848302"/>
              <a:gd name="connsiteX3" fmla="*/ 1307056 w 11123879"/>
              <a:gd name="connsiteY3" fmla="*/ 0 h 7848302"/>
              <a:gd name="connsiteX4" fmla="*/ 1668582 w 11123879"/>
              <a:gd name="connsiteY4" fmla="*/ 0 h 7848302"/>
              <a:gd name="connsiteX5" fmla="*/ 2252585 w 11123879"/>
              <a:gd name="connsiteY5" fmla="*/ 0 h 7848302"/>
              <a:gd name="connsiteX6" fmla="*/ 2947828 w 11123879"/>
              <a:gd name="connsiteY6" fmla="*/ 0 h 7848302"/>
              <a:gd name="connsiteX7" fmla="*/ 3309354 w 11123879"/>
              <a:gd name="connsiteY7" fmla="*/ 0 h 7848302"/>
              <a:gd name="connsiteX8" fmla="*/ 4227074 w 11123879"/>
              <a:gd name="connsiteY8" fmla="*/ 0 h 7848302"/>
              <a:gd name="connsiteX9" fmla="*/ 4922316 w 11123879"/>
              <a:gd name="connsiteY9" fmla="*/ 0 h 7848302"/>
              <a:gd name="connsiteX10" fmla="*/ 5728798 w 11123879"/>
              <a:gd name="connsiteY10" fmla="*/ 0 h 7848302"/>
              <a:gd name="connsiteX11" fmla="*/ 6312801 w 11123879"/>
              <a:gd name="connsiteY11" fmla="*/ 0 h 7848302"/>
              <a:gd name="connsiteX12" fmla="*/ 7008044 w 11123879"/>
              <a:gd name="connsiteY12" fmla="*/ 0 h 7848302"/>
              <a:gd name="connsiteX13" fmla="*/ 7925764 w 11123879"/>
              <a:gd name="connsiteY13" fmla="*/ 0 h 7848302"/>
              <a:gd name="connsiteX14" fmla="*/ 8287290 w 11123879"/>
              <a:gd name="connsiteY14" fmla="*/ 0 h 7848302"/>
              <a:gd name="connsiteX15" fmla="*/ 8648816 w 11123879"/>
              <a:gd name="connsiteY15" fmla="*/ 0 h 7848302"/>
              <a:gd name="connsiteX16" fmla="*/ 9232820 w 11123879"/>
              <a:gd name="connsiteY16" fmla="*/ 0 h 7848302"/>
              <a:gd name="connsiteX17" fmla="*/ 10150540 w 11123879"/>
              <a:gd name="connsiteY17" fmla="*/ 0 h 7848302"/>
              <a:gd name="connsiteX18" fmla="*/ 11123879 w 11123879"/>
              <a:gd name="connsiteY18" fmla="*/ 0 h 7848302"/>
              <a:gd name="connsiteX19" fmla="*/ 11123879 w 11123879"/>
              <a:gd name="connsiteY19" fmla="*/ 810991 h 7848302"/>
              <a:gd name="connsiteX20" fmla="*/ 11123879 w 11123879"/>
              <a:gd name="connsiteY20" fmla="*/ 1465016 h 7848302"/>
              <a:gd name="connsiteX21" fmla="*/ 11123879 w 11123879"/>
              <a:gd name="connsiteY21" fmla="*/ 2119042 h 7848302"/>
              <a:gd name="connsiteX22" fmla="*/ 11123879 w 11123879"/>
              <a:gd name="connsiteY22" fmla="*/ 2930033 h 7848302"/>
              <a:gd name="connsiteX23" fmla="*/ 11123879 w 11123879"/>
              <a:gd name="connsiteY23" fmla="*/ 3584058 h 7848302"/>
              <a:gd name="connsiteX24" fmla="*/ 11123879 w 11123879"/>
              <a:gd name="connsiteY24" fmla="*/ 4316566 h 7848302"/>
              <a:gd name="connsiteX25" fmla="*/ 11123879 w 11123879"/>
              <a:gd name="connsiteY25" fmla="*/ 4813625 h 7848302"/>
              <a:gd name="connsiteX26" fmla="*/ 11123879 w 11123879"/>
              <a:gd name="connsiteY26" fmla="*/ 5389167 h 7848302"/>
              <a:gd name="connsiteX27" fmla="*/ 11123879 w 11123879"/>
              <a:gd name="connsiteY27" fmla="*/ 6121676 h 7848302"/>
              <a:gd name="connsiteX28" fmla="*/ 11123879 w 11123879"/>
              <a:gd name="connsiteY28" fmla="*/ 6932667 h 7848302"/>
              <a:gd name="connsiteX29" fmla="*/ 11123879 w 11123879"/>
              <a:gd name="connsiteY29" fmla="*/ 7848302 h 7848302"/>
              <a:gd name="connsiteX30" fmla="*/ 10317398 w 11123879"/>
              <a:gd name="connsiteY30" fmla="*/ 7848302 h 7848302"/>
              <a:gd name="connsiteX31" fmla="*/ 9955872 w 11123879"/>
              <a:gd name="connsiteY31" fmla="*/ 7848302 h 7848302"/>
              <a:gd name="connsiteX32" fmla="*/ 9038152 w 11123879"/>
              <a:gd name="connsiteY32" fmla="*/ 7848302 h 7848302"/>
              <a:gd name="connsiteX33" fmla="*/ 8120432 w 11123879"/>
              <a:gd name="connsiteY33" fmla="*/ 7848302 h 7848302"/>
              <a:gd name="connsiteX34" fmla="*/ 7425189 w 11123879"/>
              <a:gd name="connsiteY34" fmla="*/ 7848302 h 7848302"/>
              <a:gd name="connsiteX35" fmla="*/ 6618708 w 11123879"/>
              <a:gd name="connsiteY35" fmla="*/ 7848302 h 7848302"/>
              <a:gd name="connsiteX36" fmla="*/ 5812227 w 11123879"/>
              <a:gd name="connsiteY36" fmla="*/ 7848302 h 7848302"/>
              <a:gd name="connsiteX37" fmla="*/ 5228223 w 11123879"/>
              <a:gd name="connsiteY37" fmla="*/ 7848302 h 7848302"/>
              <a:gd name="connsiteX38" fmla="*/ 4421742 w 11123879"/>
              <a:gd name="connsiteY38" fmla="*/ 7848302 h 7848302"/>
              <a:gd name="connsiteX39" fmla="*/ 3726499 w 11123879"/>
              <a:gd name="connsiteY39" fmla="*/ 7848302 h 7848302"/>
              <a:gd name="connsiteX40" fmla="*/ 3253735 w 11123879"/>
              <a:gd name="connsiteY40" fmla="*/ 7848302 h 7848302"/>
              <a:gd name="connsiteX41" fmla="*/ 2558492 w 11123879"/>
              <a:gd name="connsiteY41" fmla="*/ 7848302 h 7848302"/>
              <a:gd name="connsiteX42" fmla="*/ 1752011 w 11123879"/>
              <a:gd name="connsiteY42" fmla="*/ 7848302 h 7848302"/>
              <a:gd name="connsiteX43" fmla="*/ 1056769 w 11123879"/>
              <a:gd name="connsiteY43" fmla="*/ 7848302 h 7848302"/>
              <a:gd name="connsiteX44" fmla="*/ 0 w 11123879"/>
              <a:gd name="connsiteY44" fmla="*/ 7848302 h 7848302"/>
              <a:gd name="connsiteX45" fmla="*/ 0 w 11123879"/>
              <a:gd name="connsiteY45" fmla="*/ 7429726 h 7848302"/>
              <a:gd name="connsiteX46" fmla="*/ 0 w 11123879"/>
              <a:gd name="connsiteY46" fmla="*/ 6618735 h 7848302"/>
              <a:gd name="connsiteX47" fmla="*/ 0 w 11123879"/>
              <a:gd name="connsiteY47" fmla="*/ 6043193 h 7848302"/>
              <a:gd name="connsiteX48" fmla="*/ 0 w 11123879"/>
              <a:gd name="connsiteY48" fmla="*/ 5310684 h 7848302"/>
              <a:gd name="connsiteX49" fmla="*/ 0 w 11123879"/>
              <a:gd name="connsiteY49" fmla="*/ 4892108 h 7848302"/>
              <a:gd name="connsiteX50" fmla="*/ 0 w 11123879"/>
              <a:gd name="connsiteY50" fmla="*/ 4238083 h 7848302"/>
              <a:gd name="connsiteX51" fmla="*/ 0 w 11123879"/>
              <a:gd name="connsiteY51" fmla="*/ 3662541 h 7848302"/>
              <a:gd name="connsiteX52" fmla="*/ 0 w 11123879"/>
              <a:gd name="connsiteY52" fmla="*/ 3165482 h 7848302"/>
              <a:gd name="connsiteX53" fmla="*/ 0 w 11123879"/>
              <a:gd name="connsiteY53" fmla="*/ 2668423 h 7848302"/>
              <a:gd name="connsiteX54" fmla="*/ 0 w 11123879"/>
              <a:gd name="connsiteY54" fmla="*/ 1857431 h 7848302"/>
              <a:gd name="connsiteX55" fmla="*/ 0 w 11123879"/>
              <a:gd name="connsiteY55" fmla="*/ 1046440 h 7848302"/>
              <a:gd name="connsiteX56" fmla="*/ 0 w 11123879"/>
              <a:gd name="connsiteY56" fmla="*/ 0 h 78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123879" h="7848302" fill="none" extrusionOk="0">
                <a:moveTo>
                  <a:pt x="0" y="0"/>
                </a:moveTo>
                <a:cubicBezTo>
                  <a:pt x="131063" y="-17793"/>
                  <a:pt x="253448" y="6164"/>
                  <a:pt x="361526" y="0"/>
                </a:cubicBezTo>
                <a:cubicBezTo>
                  <a:pt x="469604" y="-6164"/>
                  <a:pt x="703812" y="17516"/>
                  <a:pt x="945530" y="0"/>
                </a:cubicBezTo>
                <a:cubicBezTo>
                  <a:pt x="1187248" y="-17516"/>
                  <a:pt x="1130943" y="-17545"/>
                  <a:pt x="1307056" y="0"/>
                </a:cubicBezTo>
                <a:cubicBezTo>
                  <a:pt x="1483169" y="17545"/>
                  <a:pt x="1499295" y="13423"/>
                  <a:pt x="1668582" y="0"/>
                </a:cubicBezTo>
                <a:cubicBezTo>
                  <a:pt x="1837869" y="-13423"/>
                  <a:pt x="2044358" y="1017"/>
                  <a:pt x="2252585" y="0"/>
                </a:cubicBezTo>
                <a:cubicBezTo>
                  <a:pt x="2460812" y="-1017"/>
                  <a:pt x="2627183" y="-3517"/>
                  <a:pt x="2947828" y="0"/>
                </a:cubicBezTo>
                <a:cubicBezTo>
                  <a:pt x="3268473" y="3517"/>
                  <a:pt x="3139413" y="13323"/>
                  <a:pt x="3309354" y="0"/>
                </a:cubicBezTo>
                <a:cubicBezTo>
                  <a:pt x="3479295" y="-13323"/>
                  <a:pt x="3988407" y="33376"/>
                  <a:pt x="4227074" y="0"/>
                </a:cubicBezTo>
                <a:cubicBezTo>
                  <a:pt x="4465741" y="-33376"/>
                  <a:pt x="4721836" y="-22993"/>
                  <a:pt x="4922316" y="0"/>
                </a:cubicBezTo>
                <a:cubicBezTo>
                  <a:pt x="5122796" y="22993"/>
                  <a:pt x="5423186" y="-12401"/>
                  <a:pt x="5728798" y="0"/>
                </a:cubicBezTo>
                <a:cubicBezTo>
                  <a:pt x="6034410" y="12401"/>
                  <a:pt x="6077182" y="-28589"/>
                  <a:pt x="6312801" y="0"/>
                </a:cubicBezTo>
                <a:cubicBezTo>
                  <a:pt x="6548420" y="28589"/>
                  <a:pt x="6744663" y="23861"/>
                  <a:pt x="7008044" y="0"/>
                </a:cubicBezTo>
                <a:cubicBezTo>
                  <a:pt x="7271425" y="-23861"/>
                  <a:pt x="7674951" y="10346"/>
                  <a:pt x="7925764" y="0"/>
                </a:cubicBezTo>
                <a:cubicBezTo>
                  <a:pt x="8176577" y="-10346"/>
                  <a:pt x="8162264" y="-11966"/>
                  <a:pt x="8287290" y="0"/>
                </a:cubicBezTo>
                <a:cubicBezTo>
                  <a:pt x="8412316" y="11966"/>
                  <a:pt x="8468152" y="5274"/>
                  <a:pt x="8648816" y="0"/>
                </a:cubicBezTo>
                <a:cubicBezTo>
                  <a:pt x="8829480" y="-5274"/>
                  <a:pt x="9087711" y="-1844"/>
                  <a:pt x="9232820" y="0"/>
                </a:cubicBezTo>
                <a:cubicBezTo>
                  <a:pt x="9377929" y="1844"/>
                  <a:pt x="9917233" y="-32325"/>
                  <a:pt x="10150540" y="0"/>
                </a:cubicBezTo>
                <a:cubicBezTo>
                  <a:pt x="10383847" y="32325"/>
                  <a:pt x="10656106" y="-7376"/>
                  <a:pt x="11123879" y="0"/>
                </a:cubicBezTo>
                <a:cubicBezTo>
                  <a:pt x="11098211" y="225577"/>
                  <a:pt x="11085964" y="617073"/>
                  <a:pt x="11123879" y="810991"/>
                </a:cubicBezTo>
                <a:cubicBezTo>
                  <a:pt x="11161794" y="1004909"/>
                  <a:pt x="11092153" y="1229200"/>
                  <a:pt x="11123879" y="1465016"/>
                </a:cubicBezTo>
                <a:cubicBezTo>
                  <a:pt x="11155605" y="1700832"/>
                  <a:pt x="11102830" y="1915316"/>
                  <a:pt x="11123879" y="2119042"/>
                </a:cubicBezTo>
                <a:cubicBezTo>
                  <a:pt x="11144928" y="2322768"/>
                  <a:pt x="11153270" y="2669259"/>
                  <a:pt x="11123879" y="2930033"/>
                </a:cubicBezTo>
                <a:cubicBezTo>
                  <a:pt x="11094488" y="3190807"/>
                  <a:pt x="11111672" y="3365329"/>
                  <a:pt x="11123879" y="3584058"/>
                </a:cubicBezTo>
                <a:cubicBezTo>
                  <a:pt x="11136086" y="3802787"/>
                  <a:pt x="11109955" y="4037893"/>
                  <a:pt x="11123879" y="4316566"/>
                </a:cubicBezTo>
                <a:cubicBezTo>
                  <a:pt x="11137803" y="4595239"/>
                  <a:pt x="11140536" y="4682990"/>
                  <a:pt x="11123879" y="4813625"/>
                </a:cubicBezTo>
                <a:cubicBezTo>
                  <a:pt x="11107222" y="4944260"/>
                  <a:pt x="11150197" y="5159138"/>
                  <a:pt x="11123879" y="5389167"/>
                </a:cubicBezTo>
                <a:cubicBezTo>
                  <a:pt x="11097561" y="5619196"/>
                  <a:pt x="11109183" y="5758930"/>
                  <a:pt x="11123879" y="6121676"/>
                </a:cubicBezTo>
                <a:cubicBezTo>
                  <a:pt x="11138575" y="6484422"/>
                  <a:pt x="11118550" y="6743918"/>
                  <a:pt x="11123879" y="6932667"/>
                </a:cubicBezTo>
                <a:cubicBezTo>
                  <a:pt x="11129208" y="7121416"/>
                  <a:pt x="11125666" y="7495713"/>
                  <a:pt x="11123879" y="7848302"/>
                </a:cubicBezTo>
                <a:cubicBezTo>
                  <a:pt x="10857310" y="7821383"/>
                  <a:pt x="10592554" y="7840809"/>
                  <a:pt x="10317398" y="7848302"/>
                </a:cubicBezTo>
                <a:cubicBezTo>
                  <a:pt x="10042242" y="7855795"/>
                  <a:pt x="10109470" y="7831631"/>
                  <a:pt x="9955872" y="7848302"/>
                </a:cubicBezTo>
                <a:cubicBezTo>
                  <a:pt x="9802274" y="7864973"/>
                  <a:pt x="9367568" y="7865232"/>
                  <a:pt x="9038152" y="7848302"/>
                </a:cubicBezTo>
                <a:cubicBezTo>
                  <a:pt x="8708736" y="7831372"/>
                  <a:pt x="8536512" y="7870598"/>
                  <a:pt x="8120432" y="7848302"/>
                </a:cubicBezTo>
                <a:cubicBezTo>
                  <a:pt x="7704352" y="7826006"/>
                  <a:pt x="7768952" y="7827152"/>
                  <a:pt x="7425189" y="7848302"/>
                </a:cubicBezTo>
                <a:cubicBezTo>
                  <a:pt x="7081426" y="7869452"/>
                  <a:pt x="6827994" y="7854539"/>
                  <a:pt x="6618708" y="7848302"/>
                </a:cubicBezTo>
                <a:cubicBezTo>
                  <a:pt x="6409422" y="7842065"/>
                  <a:pt x="6156567" y="7845782"/>
                  <a:pt x="5812227" y="7848302"/>
                </a:cubicBezTo>
                <a:cubicBezTo>
                  <a:pt x="5467887" y="7850822"/>
                  <a:pt x="5514997" y="7853549"/>
                  <a:pt x="5228223" y="7848302"/>
                </a:cubicBezTo>
                <a:cubicBezTo>
                  <a:pt x="4941449" y="7843055"/>
                  <a:pt x="4614444" y="7833115"/>
                  <a:pt x="4421742" y="7848302"/>
                </a:cubicBezTo>
                <a:cubicBezTo>
                  <a:pt x="4229040" y="7863489"/>
                  <a:pt x="4052478" y="7832717"/>
                  <a:pt x="3726499" y="7848302"/>
                </a:cubicBezTo>
                <a:cubicBezTo>
                  <a:pt x="3400520" y="7863887"/>
                  <a:pt x="3441842" y="7866733"/>
                  <a:pt x="3253735" y="7848302"/>
                </a:cubicBezTo>
                <a:cubicBezTo>
                  <a:pt x="3065628" y="7829871"/>
                  <a:pt x="2714348" y="7834211"/>
                  <a:pt x="2558492" y="7848302"/>
                </a:cubicBezTo>
                <a:cubicBezTo>
                  <a:pt x="2402636" y="7862393"/>
                  <a:pt x="2128482" y="7866121"/>
                  <a:pt x="1752011" y="7848302"/>
                </a:cubicBezTo>
                <a:cubicBezTo>
                  <a:pt x="1375540" y="7830483"/>
                  <a:pt x="1222175" y="7863094"/>
                  <a:pt x="1056769" y="7848302"/>
                </a:cubicBezTo>
                <a:cubicBezTo>
                  <a:pt x="891363" y="7833510"/>
                  <a:pt x="256736" y="7798440"/>
                  <a:pt x="0" y="7848302"/>
                </a:cubicBezTo>
                <a:cubicBezTo>
                  <a:pt x="-6960" y="7689602"/>
                  <a:pt x="-12664" y="7564844"/>
                  <a:pt x="0" y="7429726"/>
                </a:cubicBezTo>
                <a:cubicBezTo>
                  <a:pt x="12664" y="7294608"/>
                  <a:pt x="19406" y="6832750"/>
                  <a:pt x="0" y="6618735"/>
                </a:cubicBezTo>
                <a:cubicBezTo>
                  <a:pt x="-19406" y="6404720"/>
                  <a:pt x="21390" y="6313136"/>
                  <a:pt x="0" y="6043193"/>
                </a:cubicBezTo>
                <a:cubicBezTo>
                  <a:pt x="-21390" y="5773250"/>
                  <a:pt x="-19246" y="5490653"/>
                  <a:pt x="0" y="5310684"/>
                </a:cubicBezTo>
                <a:cubicBezTo>
                  <a:pt x="19246" y="5130715"/>
                  <a:pt x="-11381" y="4988595"/>
                  <a:pt x="0" y="4892108"/>
                </a:cubicBezTo>
                <a:cubicBezTo>
                  <a:pt x="11381" y="4795621"/>
                  <a:pt x="17220" y="4394613"/>
                  <a:pt x="0" y="4238083"/>
                </a:cubicBezTo>
                <a:cubicBezTo>
                  <a:pt x="-17220" y="4081554"/>
                  <a:pt x="-18395" y="3842262"/>
                  <a:pt x="0" y="3662541"/>
                </a:cubicBezTo>
                <a:cubicBezTo>
                  <a:pt x="18395" y="3482820"/>
                  <a:pt x="15790" y="3336264"/>
                  <a:pt x="0" y="3165482"/>
                </a:cubicBezTo>
                <a:cubicBezTo>
                  <a:pt x="-15790" y="2994700"/>
                  <a:pt x="15019" y="2822582"/>
                  <a:pt x="0" y="2668423"/>
                </a:cubicBezTo>
                <a:cubicBezTo>
                  <a:pt x="-15019" y="2514264"/>
                  <a:pt x="-11960" y="2068010"/>
                  <a:pt x="0" y="1857431"/>
                </a:cubicBezTo>
                <a:cubicBezTo>
                  <a:pt x="11960" y="1646852"/>
                  <a:pt x="39513" y="1357987"/>
                  <a:pt x="0" y="1046440"/>
                </a:cubicBezTo>
                <a:cubicBezTo>
                  <a:pt x="-39513" y="734893"/>
                  <a:pt x="-10353" y="218268"/>
                  <a:pt x="0" y="0"/>
                </a:cubicBezTo>
                <a:close/>
              </a:path>
              <a:path w="11123879" h="7848302" stroke="0" extrusionOk="0">
                <a:moveTo>
                  <a:pt x="0" y="0"/>
                </a:moveTo>
                <a:cubicBezTo>
                  <a:pt x="231430" y="27915"/>
                  <a:pt x="574902" y="-7285"/>
                  <a:pt x="806481" y="0"/>
                </a:cubicBezTo>
                <a:cubicBezTo>
                  <a:pt x="1038060" y="7285"/>
                  <a:pt x="1308392" y="-25672"/>
                  <a:pt x="1724201" y="0"/>
                </a:cubicBezTo>
                <a:cubicBezTo>
                  <a:pt x="2140010" y="25672"/>
                  <a:pt x="2164225" y="-31869"/>
                  <a:pt x="2530682" y="0"/>
                </a:cubicBezTo>
                <a:cubicBezTo>
                  <a:pt x="2897139" y="31869"/>
                  <a:pt x="2810881" y="8565"/>
                  <a:pt x="3003447" y="0"/>
                </a:cubicBezTo>
                <a:cubicBezTo>
                  <a:pt x="3196013" y="-8565"/>
                  <a:pt x="3446851" y="-13219"/>
                  <a:pt x="3698690" y="0"/>
                </a:cubicBezTo>
                <a:cubicBezTo>
                  <a:pt x="3950529" y="13219"/>
                  <a:pt x="4116835" y="895"/>
                  <a:pt x="4282693" y="0"/>
                </a:cubicBezTo>
                <a:cubicBezTo>
                  <a:pt x="4448551" y="-895"/>
                  <a:pt x="4705685" y="21881"/>
                  <a:pt x="4866697" y="0"/>
                </a:cubicBezTo>
                <a:cubicBezTo>
                  <a:pt x="5027709" y="-21881"/>
                  <a:pt x="5354763" y="-16584"/>
                  <a:pt x="5784417" y="0"/>
                </a:cubicBezTo>
                <a:cubicBezTo>
                  <a:pt x="6214071" y="16584"/>
                  <a:pt x="5979057" y="3217"/>
                  <a:pt x="6145943" y="0"/>
                </a:cubicBezTo>
                <a:cubicBezTo>
                  <a:pt x="6312829" y="-3217"/>
                  <a:pt x="6404270" y="9108"/>
                  <a:pt x="6507469" y="0"/>
                </a:cubicBezTo>
                <a:cubicBezTo>
                  <a:pt x="6610668" y="-9108"/>
                  <a:pt x="6862313" y="-21946"/>
                  <a:pt x="7202712" y="0"/>
                </a:cubicBezTo>
                <a:cubicBezTo>
                  <a:pt x="7543111" y="21946"/>
                  <a:pt x="7809146" y="20729"/>
                  <a:pt x="8120432" y="0"/>
                </a:cubicBezTo>
                <a:cubicBezTo>
                  <a:pt x="8431718" y="-20729"/>
                  <a:pt x="8430665" y="27767"/>
                  <a:pt x="8704435" y="0"/>
                </a:cubicBezTo>
                <a:cubicBezTo>
                  <a:pt x="8978205" y="-27767"/>
                  <a:pt x="8980457" y="-20120"/>
                  <a:pt x="9177200" y="0"/>
                </a:cubicBezTo>
                <a:cubicBezTo>
                  <a:pt x="9373943" y="20120"/>
                  <a:pt x="9397606" y="9285"/>
                  <a:pt x="9538726" y="0"/>
                </a:cubicBezTo>
                <a:cubicBezTo>
                  <a:pt x="9679846" y="-9285"/>
                  <a:pt x="9903400" y="1840"/>
                  <a:pt x="10122730" y="0"/>
                </a:cubicBezTo>
                <a:cubicBezTo>
                  <a:pt x="10342060" y="-1840"/>
                  <a:pt x="10910588" y="38440"/>
                  <a:pt x="11123879" y="0"/>
                </a:cubicBezTo>
                <a:cubicBezTo>
                  <a:pt x="11120179" y="195326"/>
                  <a:pt x="11101026" y="254842"/>
                  <a:pt x="11123879" y="497059"/>
                </a:cubicBezTo>
                <a:cubicBezTo>
                  <a:pt x="11146732" y="739276"/>
                  <a:pt x="11138736" y="994058"/>
                  <a:pt x="11123879" y="1229567"/>
                </a:cubicBezTo>
                <a:cubicBezTo>
                  <a:pt x="11109022" y="1465076"/>
                  <a:pt x="11104272" y="1790236"/>
                  <a:pt x="11123879" y="2040559"/>
                </a:cubicBezTo>
                <a:cubicBezTo>
                  <a:pt x="11143486" y="2290882"/>
                  <a:pt x="11141712" y="2421545"/>
                  <a:pt x="11123879" y="2773067"/>
                </a:cubicBezTo>
                <a:cubicBezTo>
                  <a:pt x="11106046" y="3124589"/>
                  <a:pt x="11115470" y="3231006"/>
                  <a:pt x="11123879" y="3348609"/>
                </a:cubicBezTo>
                <a:cubicBezTo>
                  <a:pt x="11132288" y="3466212"/>
                  <a:pt x="11116331" y="3718809"/>
                  <a:pt x="11123879" y="3845668"/>
                </a:cubicBezTo>
                <a:cubicBezTo>
                  <a:pt x="11131427" y="3972527"/>
                  <a:pt x="11151406" y="4342335"/>
                  <a:pt x="11123879" y="4499693"/>
                </a:cubicBezTo>
                <a:cubicBezTo>
                  <a:pt x="11096352" y="4657052"/>
                  <a:pt x="11119631" y="4760222"/>
                  <a:pt x="11123879" y="4918269"/>
                </a:cubicBezTo>
                <a:cubicBezTo>
                  <a:pt x="11128127" y="5076316"/>
                  <a:pt x="11141174" y="5227676"/>
                  <a:pt x="11123879" y="5336845"/>
                </a:cubicBezTo>
                <a:cubicBezTo>
                  <a:pt x="11106584" y="5446014"/>
                  <a:pt x="11149446" y="5642322"/>
                  <a:pt x="11123879" y="5912388"/>
                </a:cubicBezTo>
                <a:cubicBezTo>
                  <a:pt x="11098312" y="6182454"/>
                  <a:pt x="11152066" y="6352716"/>
                  <a:pt x="11123879" y="6644896"/>
                </a:cubicBezTo>
                <a:cubicBezTo>
                  <a:pt x="11095692" y="6937076"/>
                  <a:pt x="11135724" y="7310056"/>
                  <a:pt x="11123879" y="7848302"/>
                </a:cubicBezTo>
                <a:cubicBezTo>
                  <a:pt x="10976746" y="7833213"/>
                  <a:pt x="10890108" y="7839090"/>
                  <a:pt x="10762353" y="7848302"/>
                </a:cubicBezTo>
                <a:cubicBezTo>
                  <a:pt x="10634598" y="7857514"/>
                  <a:pt x="10470260" y="7821591"/>
                  <a:pt x="10178349" y="7848302"/>
                </a:cubicBezTo>
                <a:cubicBezTo>
                  <a:pt x="9886438" y="7875013"/>
                  <a:pt x="9961378" y="7845008"/>
                  <a:pt x="9816823" y="7848302"/>
                </a:cubicBezTo>
                <a:cubicBezTo>
                  <a:pt x="9672268" y="7851596"/>
                  <a:pt x="9409130" y="7887728"/>
                  <a:pt x="9010342" y="7848302"/>
                </a:cubicBezTo>
                <a:cubicBezTo>
                  <a:pt x="8611554" y="7808876"/>
                  <a:pt x="8578902" y="7848730"/>
                  <a:pt x="8426338" y="7848302"/>
                </a:cubicBezTo>
                <a:cubicBezTo>
                  <a:pt x="8273774" y="7847874"/>
                  <a:pt x="8181215" y="7849907"/>
                  <a:pt x="8064812" y="7848302"/>
                </a:cubicBezTo>
                <a:cubicBezTo>
                  <a:pt x="7948409" y="7846697"/>
                  <a:pt x="7612873" y="7879573"/>
                  <a:pt x="7369570" y="7848302"/>
                </a:cubicBezTo>
                <a:cubicBezTo>
                  <a:pt x="7126267" y="7817031"/>
                  <a:pt x="6998532" y="7868045"/>
                  <a:pt x="6674327" y="7848302"/>
                </a:cubicBezTo>
                <a:cubicBezTo>
                  <a:pt x="6350122" y="7828559"/>
                  <a:pt x="6031274" y="7877224"/>
                  <a:pt x="5867846" y="7848302"/>
                </a:cubicBezTo>
                <a:cubicBezTo>
                  <a:pt x="5704418" y="7819380"/>
                  <a:pt x="5595171" y="7843737"/>
                  <a:pt x="5506320" y="7848302"/>
                </a:cubicBezTo>
                <a:cubicBezTo>
                  <a:pt x="5417469" y="7852867"/>
                  <a:pt x="5202420" y="7855412"/>
                  <a:pt x="5033555" y="7848302"/>
                </a:cubicBezTo>
                <a:cubicBezTo>
                  <a:pt x="4864691" y="7841192"/>
                  <a:pt x="4483382" y="7834035"/>
                  <a:pt x="4338313" y="7848302"/>
                </a:cubicBezTo>
                <a:cubicBezTo>
                  <a:pt x="4193244" y="7862569"/>
                  <a:pt x="3805261" y="7833497"/>
                  <a:pt x="3643070" y="7848302"/>
                </a:cubicBezTo>
                <a:cubicBezTo>
                  <a:pt x="3480879" y="7863107"/>
                  <a:pt x="3209986" y="7825451"/>
                  <a:pt x="3059067" y="7848302"/>
                </a:cubicBezTo>
                <a:cubicBezTo>
                  <a:pt x="2908148" y="7871153"/>
                  <a:pt x="2852680" y="7861538"/>
                  <a:pt x="2697541" y="7848302"/>
                </a:cubicBezTo>
                <a:cubicBezTo>
                  <a:pt x="2542402" y="7835066"/>
                  <a:pt x="2109913" y="7892620"/>
                  <a:pt x="1779821" y="7848302"/>
                </a:cubicBezTo>
                <a:cubicBezTo>
                  <a:pt x="1449729" y="7803984"/>
                  <a:pt x="1586372" y="7860772"/>
                  <a:pt x="1418295" y="7848302"/>
                </a:cubicBezTo>
                <a:cubicBezTo>
                  <a:pt x="1250218" y="7835832"/>
                  <a:pt x="924187" y="7826189"/>
                  <a:pt x="611813" y="7848302"/>
                </a:cubicBezTo>
                <a:cubicBezTo>
                  <a:pt x="299439" y="7870415"/>
                  <a:pt x="279452" y="7832478"/>
                  <a:pt x="0" y="7848302"/>
                </a:cubicBezTo>
                <a:cubicBezTo>
                  <a:pt x="14996" y="7633827"/>
                  <a:pt x="7798" y="7520423"/>
                  <a:pt x="0" y="7351243"/>
                </a:cubicBezTo>
                <a:cubicBezTo>
                  <a:pt x="-7798" y="7182063"/>
                  <a:pt x="-1882" y="6959070"/>
                  <a:pt x="0" y="6775701"/>
                </a:cubicBezTo>
                <a:cubicBezTo>
                  <a:pt x="1882" y="6592332"/>
                  <a:pt x="-3509" y="6401477"/>
                  <a:pt x="0" y="6200159"/>
                </a:cubicBezTo>
                <a:cubicBezTo>
                  <a:pt x="3509" y="5998841"/>
                  <a:pt x="-18541" y="5765663"/>
                  <a:pt x="0" y="5624616"/>
                </a:cubicBezTo>
                <a:cubicBezTo>
                  <a:pt x="18541" y="5483569"/>
                  <a:pt x="20712" y="5246680"/>
                  <a:pt x="0" y="5127557"/>
                </a:cubicBezTo>
                <a:cubicBezTo>
                  <a:pt x="-20712" y="5008434"/>
                  <a:pt x="-8975" y="4876238"/>
                  <a:pt x="0" y="4708981"/>
                </a:cubicBezTo>
                <a:cubicBezTo>
                  <a:pt x="8975" y="4541724"/>
                  <a:pt x="-14070" y="4333326"/>
                  <a:pt x="0" y="4133439"/>
                </a:cubicBezTo>
                <a:cubicBezTo>
                  <a:pt x="14070" y="3933552"/>
                  <a:pt x="-17094" y="3765662"/>
                  <a:pt x="0" y="3557897"/>
                </a:cubicBezTo>
                <a:cubicBezTo>
                  <a:pt x="17094" y="3350132"/>
                  <a:pt x="8079" y="3144763"/>
                  <a:pt x="0" y="2825389"/>
                </a:cubicBezTo>
                <a:cubicBezTo>
                  <a:pt x="-8079" y="2506015"/>
                  <a:pt x="-4011" y="2465866"/>
                  <a:pt x="0" y="2249847"/>
                </a:cubicBezTo>
                <a:cubicBezTo>
                  <a:pt x="4011" y="2033828"/>
                  <a:pt x="7856" y="1818833"/>
                  <a:pt x="0" y="1674304"/>
                </a:cubicBezTo>
                <a:cubicBezTo>
                  <a:pt x="-7856" y="1529775"/>
                  <a:pt x="18275" y="1195462"/>
                  <a:pt x="0" y="863313"/>
                </a:cubicBezTo>
                <a:cubicBezTo>
                  <a:pt x="-18275" y="531164"/>
                  <a:pt x="-8803" y="405593"/>
                  <a:pt x="0" y="0"/>
                </a:cubicBezTo>
                <a:close/>
              </a:path>
            </a:pathLst>
          </a:custGeom>
          <a:solidFill>
            <a:srgbClr val="0F03AD"/>
          </a:solidFill>
          <a:ln w="69850">
            <a:solidFill>
              <a:schemeClr val="bg2">
                <a:lumMod val="25000"/>
              </a:schemeClr>
            </a:solidFill>
            <a:extLst>
              <a:ext uri="{C807C97D-BFC1-408E-A445-0C87EB9F89A2}">
                <ask:lineSketchStyleProps xmlns:ask="http://schemas.microsoft.com/office/drawing/2018/sketchyshapes" sd="911486795">
                  <a:prstGeom prst="rect">
                    <a:avLst/>
                  </a:prstGeom>
                  <ask:type>
                    <ask:lineSketchFreehand/>
                  </ask:type>
                </ask:lineSketchStyleProps>
              </a:ext>
            </a:extLst>
          </a:ln>
        </p:spPr>
        <p:txBody>
          <a:bodyPr wrap="square" rtlCol="0">
            <a:spAutoFit/>
          </a:bodyPr>
          <a:lstStyle/>
          <a:p>
            <a:pPr algn="ctr" defTabSz="1371600">
              <a:defRPr/>
            </a:pPr>
            <a:r>
              <a:rPr lang="en-US" sz="3600" dirty="0">
                <a:solidFill>
                  <a:prstClr val="white"/>
                </a:solidFill>
                <a:latin typeface="Arial" panose="020B0604020202020204" pitchFamily="34" charset="0"/>
                <a:cs typeface="Arial" panose="020B0604020202020204" pitchFamily="34" charset="0"/>
              </a:rPr>
              <a:t>We acknowledge the Traditional Custodians of the lands and waters across Australia where our campuses are located and where we gather to </a:t>
            </a:r>
            <a:r>
              <a:rPr lang="en-US" sz="3600" dirty="0">
                <a:solidFill>
                  <a:schemeClr val="bg1"/>
                </a:solidFill>
                <a:latin typeface="Arial" panose="020B0604020202020204" pitchFamily="34" charset="0"/>
                <a:cs typeface="Arial" panose="020B0604020202020204" pitchFamily="34" charset="0"/>
              </a:rPr>
              <a:t>meet and </a:t>
            </a:r>
            <a:r>
              <a:rPr lang="en-US" sz="3600" dirty="0">
                <a:solidFill>
                  <a:prstClr val="white"/>
                </a:solidFill>
                <a:latin typeface="Arial" panose="020B0604020202020204" pitchFamily="34" charset="0"/>
                <a:cs typeface="Arial" panose="020B0604020202020204" pitchFamily="34" charset="0"/>
              </a:rPr>
              <a:t>learn. Today, I honour the </a:t>
            </a:r>
            <a:r>
              <a:rPr lang="en-AU" sz="3600" dirty="0">
                <a:solidFill>
                  <a:prstClr val="white"/>
                </a:solidFill>
                <a:latin typeface="Arial" panose="020B0604020202020204" pitchFamily="34" charset="0"/>
                <a:cs typeface="Arial" panose="020B0604020202020204" pitchFamily="34" charset="0"/>
              </a:rPr>
              <a:t>Gadigal people of the Eora Nation</a:t>
            </a:r>
            <a:r>
              <a:rPr lang="en-US" sz="3600" dirty="0">
                <a:solidFill>
                  <a:prstClr val="white"/>
                </a:solidFill>
                <a:latin typeface="Arial" panose="020B0604020202020204" pitchFamily="34" charset="0"/>
                <a:cs typeface="Arial" panose="020B0604020202020204" pitchFamily="34" charset="0"/>
              </a:rPr>
              <a:t>, on whose land we are based and all the lands we gather from today.</a:t>
            </a:r>
          </a:p>
          <a:p>
            <a:pPr algn="ctr" defTabSz="1371600">
              <a:defRPr/>
            </a:pPr>
            <a:endParaRPr lang="en-US" sz="3600" dirty="0">
              <a:solidFill>
                <a:prstClr val="white"/>
              </a:solidFill>
              <a:latin typeface="Arial" panose="020B0604020202020204" pitchFamily="34" charset="0"/>
              <a:cs typeface="Arial" panose="020B0604020202020204" pitchFamily="34" charset="0"/>
            </a:endParaRPr>
          </a:p>
          <a:p>
            <a:pPr algn="ctr" defTabSz="1371600">
              <a:defRPr/>
            </a:pPr>
            <a:r>
              <a:rPr lang="en-US" sz="3600" dirty="0">
                <a:solidFill>
                  <a:prstClr val="white"/>
                </a:solidFill>
                <a:latin typeface="Arial" panose="020B0604020202020204" pitchFamily="34" charset="0"/>
                <a:cs typeface="Arial" panose="020B0604020202020204" pitchFamily="34" charset="0"/>
              </a:rPr>
              <a:t>We pay respect to Elders past and present, whose wisdom, cultural heritage and care for these lands have guided countless generations, just as we strive to guide our students. Inspired by their commitment to learning and community, we walk together toward a future of mutual respect, understanding, and shared opportunity.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0000" r="-10000"/>
            </a:stretch>
          </a:blipFill>
        </p:spPr>
        <p:txBody>
          <a:bodyPr/>
          <a:lstStyle/>
          <a:p>
            <a:endParaRPr lang="en-IN"/>
          </a:p>
        </p:txBody>
      </p:sp>
      <p:sp>
        <p:nvSpPr>
          <p:cNvPr id="3" name="Freeform 3"/>
          <p:cNvSpPr/>
          <p:nvPr/>
        </p:nvSpPr>
        <p:spPr>
          <a:xfrm>
            <a:off x="17221200" y="9229725"/>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4"/>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4"/>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4"/>
            <a:stretch>
              <a:fillRect/>
            </a:stretch>
          </a:blipFill>
        </p:spPr>
        <p:txBody>
          <a:bodyPr/>
          <a:lstStyle/>
          <a:p>
            <a:endParaRPr lang="en-IN"/>
          </a:p>
        </p:txBody>
      </p:sp>
      <p:grpSp>
        <p:nvGrpSpPr>
          <p:cNvPr id="6" name="Group 6"/>
          <p:cNvGrpSpPr/>
          <p:nvPr/>
        </p:nvGrpSpPr>
        <p:grpSpPr>
          <a:xfrm>
            <a:off x="914400" y="2079740"/>
            <a:ext cx="12801599" cy="937716"/>
            <a:chOff x="0" y="0"/>
            <a:chExt cx="9043458" cy="657522"/>
          </a:xfrm>
        </p:grpSpPr>
        <p:sp>
          <p:nvSpPr>
            <p:cNvPr id="7" name="Freeform 7"/>
            <p:cNvSpPr/>
            <p:nvPr/>
          </p:nvSpPr>
          <p:spPr>
            <a:xfrm>
              <a:off x="0" y="0"/>
              <a:ext cx="9043458" cy="657522"/>
            </a:xfrm>
            <a:custGeom>
              <a:avLst/>
              <a:gdLst/>
              <a:ahLst/>
              <a:cxnLst/>
              <a:rect l="l" t="t" r="r" b="b"/>
              <a:pathLst>
                <a:path w="9043458" h="657522">
                  <a:moveTo>
                    <a:pt x="203200" y="0"/>
                  </a:moveTo>
                  <a:lnTo>
                    <a:pt x="8840258" y="0"/>
                  </a:lnTo>
                  <a:lnTo>
                    <a:pt x="9043458" y="657522"/>
                  </a:lnTo>
                  <a:lnTo>
                    <a:pt x="0" y="657522"/>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8789458" cy="638472"/>
            </a:xfrm>
            <a:prstGeom prst="rect">
              <a:avLst/>
            </a:prstGeom>
          </p:spPr>
          <p:txBody>
            <a:bodyPr lIns="50800" tIns="50800" rIns="50800" bIns="50800" rtlCol="0" anchor="ctr"/>
            <a:lstStyle/>
            <a:p>
              <a:pPr algn="ctr">
                <a:lnSpc>
                  <a:spcPts val="2574"/>
                </a:lnSpc>
              </a:pPr>
              <a:endParaRPr/>
            </a:p>
          </p:txBody>
        </p:sp>
      </p:grpSp>
      <p:sp>
        <p:nvSpPr>
          <p:cNvPr id="9" name="TextBox 9"/>
          <p:cNvSpPr txBox="1"/>
          <p:nvPr/>
        </p:nvSpPr>
        <p:spPr>
          <a:xfrm>
            <a:off x="1593473" y="2160134"/>
            <a:ext cx="10591800" cy="846386"/>
          </a:xfrm>
          <a:prstGeom prst="rect">
            <a:avLst/>
          </a:prstGeom>
        </p:spPr>
        <p:txBody>
          <a:bodyPr wrap="square" lIns="0" tIns="0" rIns="0" bIns="0" rtlCol="0" anchor="t">
            <a:spAutoFit/>
          </a:bodyPr>
          <a:lstStyle/>
          <a:p>
            <a:pPr algn="l">
              <a:lnSpc>
                <a:spcPts val="6643"/>
              </a:lnSpc>
            </a:pPr>
            <a:r>
              <a:rPr lang="en-US" sz="4745" dirty="0">
                <a:solidFill>
                  <a:srgbClr val="FFFFFF"/>
                </a:solidFill>
                <a:latin typeface="Droid Serif Bold"/>
                <a:ea typeface="Droid Serif Bold"/>
                <a:cs typeface="Droid Serif Bold"/>
                <a:sym typeface="Droid Serif Bold"/>
              </a:rPr>
              <a:t>Non-Academic Student Support</a:t>
            </a:r>
          </a:p>
        </p:txBody>
      </p:sp>
      <p:sp>
        <p:nvSpPr>
          <p:cNvPr id="12" name="Freeform 16"/>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5"/>
            <a:stretch>
              <a:fillRect t="-2846" b="-1156"/>
            </a:stretch>
          </a:blipFill>
        </p:spPr>
        <p:txBody>
          <a:bodyPr/>
          <a:lstStyle/>
          <a:p>
            <a:endParaRPr lang="en-IN"/>
          </a:p>
        </p:txBody>
      </p:sp>
      <p:sp>
        <p:nvSpPr>
          <p:cNvPr id="13" name="TextBox 12"/>
          <p:cNvSpPr txBox="1"/>
          <p:nvPr/>
        </p:nvSpPr>
        <p:spPr>
          <a:xfrm>
            <a:off x="1060073" y="3307996"/>
            <a:ext cx="17227927" cy="5170646"/>
          </a:xfrm>
          <a:prstGeom prst="rect">
            <a:avLst/>
          </a:prstGeom>
        </p:spPr>
        <p:txBody>
          <a:bodyPr wrap="square" lIns="0" tIns="0" rIns="0" bIns="0" rtlCol="0" anchor="t">
            <a:spAutoFit/>
          </a:bodyPr>
          <a:lstStyle/>
          <a:p>
            <a:r>
              <a:rPr lang="en-US" sz="2800" dirty="0">
                <a:latin typeface="Arial" panose="020B0604020202020204" pitchFamily="34" charset="0"/>
                <a:cs typeface="Arial" panose="020B0604020202020204" pitchFamily="34" charset="0"/>
              </a:rPr>
              <a:t>Other Non-Academic Support Services include: </a:t>
            </a:r>
          </a:p>
          <a:p>
            <a:endParaRPr lang="en-US" sz="2800" dirty="0">
              <a:latin typeface="Arial" panose="020B0604020202020204" pitchFamily="34" charset="0"/>
              <a:cs typeface="Arial" panose="020B0604020202020204" pitchFamily="34" charset="0"/>
            </a:endParaRPr>
          </a:p>
          <a:p>
            <a:pPr marL="457200" indent="-457200">
              <a:buFontTx/>
              <a:buChar char="-"/>
            </a:pPr>
            <a:r>
              <a:rPr lang="en-US" sz="2800" dirty="0">
                <a:latin typeface="Arial" panose="020B0604020202020204" pitchFamily="34" charset="0"/>
                <a:cs typeface="Arial" panose="020B0604020202020204" pitchFamily="34" charset="0"/>
              </a:rPr>
              <a:t>Wellness Support </a:t>
            </a:r>
            <a:r>
              <a:rPr lang="en-US" sz="2800" dirty="0">
                <a:latin typeface="Arial" panose="020B0604020202020204" pitchFamily="34" charset="0"/>
                <a:cs typeface="Arial" panose="020B0604020202020204" pitchFamily="34" charset="0"/>
                <a:hlinkClick r:id="rId6"/>
              </a:rPr>
              <a:t>https://www.ubss.edu.au/wellness/?tab=Wellness</a:t>
            </a:r>
            <a:r>
              <a:rPr lang="en-US" sz="2800" dirty="0">
                <a:latin typeface="Arial" panose="020B0604020202020204" pitchFamily="34" charset="0"/>
                <a:cs typeface="Arial" panose="020B0604020202020204" pitchFamily="34" charset="0"/>
              </a:rPr>
              <a:t> </a:t>
            </a:r>
          </a:p>
          <a:p>
            <a:endParaRPr lang="en-US" sz="2800" dirty="0">
              <a:latin typeface="Arial" panose="020B0604020202020204" pitchFamily="34" charset="0"/>
              <a:cs typeface="Arial" panose="020B0604020202020204" pitchFamily="34" charset="0"/>
            </a:endParaRPr>
          </a:p>
          <a:p>
            <a:pPr marL="457200" indent="-457200">
              <a:buFontTx/>
              <a:buChar char="-"/>
            </a:pPr>
            <a:r>
              <a:rPr lang="en-US" sz="2800" dirty="0">
                <a:latin typeface="Arial" panose="020B0604020202020204" pitchFamily="34" charset="0"/>
                <a:cs typeface="Arial" panose="020B0604020202020204" pitchFamily="34" charset="0"/>
              </a:rPr>
              <a:t>Student Orientations </a:t>
            </a:r>
            <a:r>
              <a:rPr lang="en-US" sz="2800" dirty="0">
                <a:latin typeface="Arial" panose="020B0604020202020204" pitchFamily="34" charset="0"/>
                <a:cs typeface="Arial" panose="020B0604020202020204" pitchFamily="34" charset="0"/>
                <a:hlinkClick r:id="rId7"/>
              </a:rPr>
              <a:t>https://www.ubss.edu.au/orientation/?tab=Orientation%20Information</a:t>
            </a:r>
            <a:endParaRPr lang="en-US" sz="2800" dirty="0">
              <a:latin typeface="Arial" panose="020B0604020202020204" pitchFamily="34" charset="0"/>
              <a:cs typeface="Arial" panose="020B0604020202020204" pitchFamily="34" charset="0"/>
            </a:endParaRPr>
          </a:p>
          <a:p>
            <a:endParaRPr lang="en-AU" sz="2800" dirty="0">
              <a:latin typeface="Arial" panose="020B0604020202020204" pitchFamily="34" charset="0"/>
              <a:cs typeface="Arial" panose="020B0604020202020204" pitchFamily="34" charset="0"/>
            </a:endParaRPr>
          </a:p>
          <a:p>
            <a:r>
              <a:rPr lang="en-AU" sz="2800" dirty="0">
                <a:latin typeface="Arial" panose="020B0604020202020204" pitchFamily="34" charset="0"/>
                <a:cs typeface="Arial" panose="020B0604020202020204" pitchFamily="34" charset="0"/>
              </a:rPr>
              <a:t>-   Visit</a:t>
            </a:r>
            <a:r>
              <a:rPr lang="en-AU" sz="2800" dirty="0">
                <a:effectLst/>
                <a:latin typeface="Arial" panose="020B0604020202020204" pitchFamily="34" charset="0"/>
                <a:ea typeface="Aptos" panose="020B0004020202020204" pitchFamily="34" charset="0"/>
                <a:cs typeface="Arial" panose="020B0604020202020204" pitchFamily="34" charset="0"/>
              </a:rPr>
              <a:t> </a:t>
            </a:r>
            <a:r>
              <a:rPr lang="en-AU" sz="2800"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8"/>
              </a:rPr>
              <a:t>https://www.ubss.edu.au/policies-and-procedures/</a:t>
            </a:r>
            <a:endParaRPr lang="en-AU" sz="2800" dirty="0">
              <a:effectLst/>
              <a:latin typeface="Arial" panose="020B0604020202020204" pitchFamily="34" charset="0"/>
              <a:ea typeface="Aptos" panose="020B0004020202020204" pitchFamily="34" charset="0"/>
              <a:cs typeface="Arial" panose="020B0604020202020204" pitchFamily="34" charset="0"/>
            </a:endParaRPr>
          </a:p>
          <a:p>
            <a:pPr marL="800100" lvl="1" indent="-342900">
              <a:buFont typeface="Symbol" panose="05050102010706020507" pitchFamily="18" charset="2"/>
              <a:buChar char=""/>
            </a:pPr>
            <a:r>
              <a:rPr lang="en-AU" sz="2800" dirty="0">
                <a:effectLst/>
                <a:latin typeface="Arial" panose="020B0604020202020204" pitchFamily="34" charset="0"/>
                <a:ea typeface="Aptos" panose="020B0004020202020204" pitchFamily="34" charset="0"/>
                <a:cs typeface="Arial" panose="020B0604020202020204" pitchFamily="34" charset="0"/>
              </a:rPr>
              <a:t>Student Orientation Policy</a:t>
            </a:r>
          </a:p>
          <a:p>
            <a:pPr marL="800100" lvl="1" indent="-342900">
              <a:buFont typeface="Symbol" panose="05050102010706020507" pitchFamily="18" charset="2"/>
              <a:buChar char=""/>
            </a:pPr>
            <a:r>
              <a:rPr lang="en-AU" sz="2800" dirty="0">
                <a:effectLst/>
                <a:latin typeface="Arial" panose="020B0604020202020204" pitchFamily="34" charset="0"/>
                <a:ea typeface="Aptos" panose="020B0004020202020204" pitchFamily="34" charset="0"/>
                <a:cs typeface="Arial" panose="020B0604020202020204" pitchFamily="34" charset="0"/>
              </a:rPr>
              <a:t>Equity, Diversity and Inclusion Policy </a:t>
            </a:r>
          </a:p>
          <a:p>
            <a:pPr marL="800100" lvl="1" indent="-342900">
              <a:buFont typeface="Symbol" panose="05050102010706020507" pitchFamily="18" charset="2"/>
              <a:buChar char=""/>
            </a:pPr>
            <a:r>
              <a:rPr lang="en-AU" sz="2800" dirty="0">
                <a:effectLst/>
                <a:latin typeface="Arial" panose="020B0604020202020204" pitchFamily="34" charset="0"/>
                <a:ea typeface="Aptos" panose="020B0004020202020204" pitchFamily="34" charset="0"/>
                <a:cs typeface="Arial" panose="020B0604020202020204" pitchFamily="34" charset="0"/>
              </a:rPr>
              <a:t>Health, Safety and Wellbeing Policy </a:t>
            </a:r>
          </a:p>
          <a:p>
            <a:pPr marL="800100" lvl="1" indent="-342900">
              <a:buFont typeface="Symbol" panose="05050102010706020507" pitchFamily="18" charset="2"/>
              <a:buChar char=""/>
            </a:pPr>
            <a:r>
              <a:rPr lang="en-AU" sz="2800" dirty="0">
                <a:effectLst/>
                <a:latin typeface="Arial" panose="020B0604020202020204" pitchFamily="34" charset="0"/>
                <a:ea typeface="Aptos" panose="020B0004020202020204" pitchFamily="34" charset="0"/>
                <a:cs typeface="Arial" panose="020B0604020202020204" pitchFamily="34" charset="0"/>
              </a:rPr>
              <a:t>Academic Freedom and Freedom of Expression Policy</a:t>
            </a:r>
          </a:p>
          <a:p>
            <a:pPr marL="800100" lvl="1" indent="-342900">
              <a:buFont typeface="Symbol" panose="05050102010706020507" pitchFamily="18" charset="2"/>
              <a:buChar char=""/>
            </a:pPr>
            <a:r>
              <a:rPr lang="en-AU" sz="2800" dirty="0">
                <a:effectLst/>
                <a:latin typeface="Arial" panose="020B0604020202020204" pitchFamily="34" charset="0"/>
                <a:ea typeface="Aptos" panose="020B0004020202020204" pitchFamily="34" charset="0"/>
                <a:cs typeface="Arial" panose="020B0604020202020204" pitchFamily="34" charset="0"/>
              </a:rPr>
              <a:t>Indigenous Australian Education Policy</a:t>
            </a:r>
          </a:p>
        </p:txBody>
      </p:sp>
    </p:spTree>
    <p:extLst>
      <p:ext uri="{BB962C8B-B14F-4D97-AF65-F5344CB8AC3E}">
        <p14:creationId xmlns:p14="http://schemas.microsoft.com/office/powerpoint/2010/main" val="298370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 y="-114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7317103" y="8420100"/>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238691" y="2028361"/>
            <a:ext cx="12885294" cy="937716"/>
            <a:chOff x="0" y="0"/>
            <a:chExt cx="9043458" cy="657522"/>
          </a:xfrm>
        </p:grpSpPr>
        <p:sp>
          <p:nvSpPr>
            <p:cNvPr id="7" name="Freeform 7"/>
            <p:cNvSpPr/>
            <p:nvPr/>
          </p:nvSpPr>
          <p:spPr>
            <a:xfrm>
              <a:off x="0" y="0"/>
              <a:ext cx="9043458" cy="657522"/>
            </a:xfrm>
            <a:custGeom>
              <a:avLst/>
              <a:gdLst/>
              <a:ahLst/>
              <a:cxnLst/>
              <a:rect l="l" t="t" r="r" b="b"/>
              <a:pathLst>
                <a:path w="9043458" h="657522">
                  <a:moveTo>
                    <a:pt x="203200" y="0"/>
                  </a:moveTo>
                  <a:lnTo>
                    <a:pt x="8840258" y="0"/>
                  </a:lnTo>
                  <a:lnTo>
                    <a:pt x="9043458" y="657522"/>
                  </a:lnTo>
                  <a:lnTo>
                    <a:pt x="0" y="657522"/>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8789458" cy="638472"/>
            </a:xfrm>
            <a:prstGeom prst="rect">
              <a:avLst/>
            </a:prstGeom>
          </p:spPr>
          <p:txBody>
            <a:bodyPr lIns="50800" tIns="50800" rIns="50800" bIns="50800" rtlCol="0" anchor="ctr"/>
            <a:lstStyle/>
            <a:p>
              <a:pPr algn="ctr">
                <a:lnSpc>
                  <a:spcPts val="2574"/>
                </a:lnSpc>
              </a:pPr>
              <a:endParaRPr/>
            </a:p>
          </p:txBody>
        </p:sp>
      </p:grpSp>
      <p:sp>
        <p:nvSpPr>
          <p:cNvPr id="9" name="TextBox 9"/>
          <p:cNvSpPr txBox="1"/>
          <p:nvPr/>
        </p:nvSpPr>
        <p:spPr>
          <a:xfrm>
            <a:off x="682053" y="2127491"/>
            <a:ext cx="12770900" cy="781304"/>
          </a:xfrm>
          <a:prstGeom prst="rect">
            <a:avLst/>
          </a:prstGeom>
        </p:spPr>
        <p:txBody>
          <a:bodyPr wrap="square" lIns="0" tIns="0" rIns="0" bIns="0" rtlCol="0" anchor="t">
            <a:spAutoFit/>
          </a:bodyPr>
          <a:lstStyle/>
          <a:p>
            <a:pPr>
              <a:lnSpc>
                <a:spcPts val="6643"/>
              </a:lnSpc>
            </a:pPr>
            <a:r>
              <a:rPr lang="en-US" sz="4700" dirty="0">
                <a:solidFill>
                  <a:srgbClr val="FFFFFF"/>
                </a:solidFill>
                <a:latin typeface="Droid Serif Bold"/>
                <a:ea typeface="Droid Serif Bold"/>
                <a:cs typeface="Droid Serif Bold"/>
                <a:sym typeface="Droid Serif Bold"/>
              </a:rPr>
              <a:t>Non-Academic Student Support</a:t>
            </a:r>
          </a:p>
        </p:txBody>
      </p:sp>
      <p:sp>
        <p:nvSpPr>
          <p:cNvPr id="10" name="Freeform 16"/>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4"/>
            <a:stretch>
              <a:fillRect t="-2846" b="-1156"/>
            </a:stretch>
          </a:blipFill>
        </p:spPr>
        <p:txBody>
          <a:bodyPr/>
          <a:lstStyle/>
          <a:p>
            <a:endParaRPr lang="en-IN"/>
          </a:p>
        </p:txBody>
      </p:sp>
      <p:sp>
        <p:nvSpPr>
          <p:cNvPr id="11" name="TextBox 10"/>
          <p:cNvSpPr txBox="1"/>
          <p:nvPr/>
        </p:nvSpPr>
        <p:spPr>
          <a:xfrm>
            <a:off x="626926" y="2966077"/>
            <a:ext cx="17227927" cy="7048083"/>
          </a:xfrm>
          <a:prstGeom prst="rect">
            <a:avLst/>
          </a:prstGeom>
        </p:spPr>
        <p:txBody>
          <a:bodyPr wrap="square" lIns="0" tIns="0" rIns="0" bIns="0" rtlCol="0" anchor="t">
            <a:spAutoFit/>
          </a:bodyPr>
          <a:lstStyle/>
          <a:p>
            <a:endParaRPr lang="en-US" sz="28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For further </a:t>
            </a:r>
            <a:r>
              <a:rPr lang="en-US" sz="2400" b="1" dirty="0">
                <a:latin typeface="Arial" panose="020B0604020202020204" pitchFamily="34" charset="0"/>
                <a:cs typeface="Arial" panose="020B0604020202020204" pitchFamily="34" charset="0"/>
              </a:rPr>
              <a:t>Student Support </a:t>
            </a:r>
            <a:r>
              <a:rPr lang="en-US" sz="2400" dirty="0">
                <a:latin typeface="Arial" panose="020B0604020202020204" pitchFamily="34" charset="0"/>
                <a:cs typeface="Arial" panose="020B0604020202020204" pitchFamily="34" charset="0"/>
              </a:rPr>
              <a:t>and other essential information to help you navigate studying, living, and working in VIC as a student. please visit : </a:t>
            </a:r>
          </a:p>
          <a:p>
            <a:r>
              <a:rPr lang="en-US" sz="2400" dirty="0">
                <a:latin typeface="Arial" panose="020B0604020202020204" pitchFamily="34" charset="0"/>
                <a:cs typeface="Arial" panose="020B0604020202020204" pitchFamily="34" charset="0"/>
                <a:hlinkClick r:id="rId5"/>
              </a:rPr>
              <a:t>https://www2.education.vic.gov.au/pal/student-support-services/resources</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6"/>
              </a:rPr>
              <a:t>https://www.studymelbourne.vic.gov.au/study-melbourne-hub</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7"/>
              </a:rPr>
              <a:t>https://www.education.gov.au/international-education/support-international-students</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marL="457200" indent="-457200">
              <a:buFontTx/>
              <a:buChar char="-"/>
            </a:pPr>
            <a:r>
              <a:rPr lang="en-AU" sz="2400" dirty="0">
                <a:latin typeface="Arial" panose="020B0604020202020204" pitchFamily="34" charset="0"/>
                <a:cs typeface="Arial" panose="020B0604020202020204" pitchFamily="34" charset="0"/>
              </a:rPr>
              <a:t>Language and interpreter services</a:t>
            </a:r>
          </a:p>
          <a:p>
            <a:pPr marL="457200" indent="-457200">
              <a:buFontTx/>
              <a:buChar char="-"/>
            </a:pPr>
            <a:r>
              <a:rPr lang="en-AU" sz="2400" dirty="0">
                <a:latin typeface="Arial" panose="020B0604020202020204" pitchFamily="34" charset="0"/>
                <a:cs typeface="Arial" panose="020B0604020202020204" pitchFamily="34" charset="0"/>
              </a:rPr>
              <a:t>Living in VIC (including accommodation information)</a:t>
            </a:r>
          </a:p>
          <a:p>
            <a:pPr marL="457200" indent="-457200">
              <a:buFontTx/>
              <a:buChar char="-"/>
            </a:pPr>
            <a:r>
              <a:rPr lang="en-AU" sz="2400" dirty="0">
                <a:latin typeface="Arial" panose="020B0604020202020204" pitchFamily="34" charset="0"/>
                <a:cs typeface="Arial" panose="020B0604020202020204" pitchFamily="34" charset="0"/>
              </a:rPr>
              <a:t>Identity cards and documents</a:t>
            </a:r>
          </a:p>
          <a:p>
            <a:pPr marL="457200" indent="-457200">
              <a:buFontTx/>
              <a:buChar char="-"/>
            </a:pPr>
            <a:r>
              <a:rPr lang="en-AU" sz="2400" dirty="0">
                <a:latin typeface="Arial" panose="020B0604020202020204" pitchFamily="34" charset="0"/>
                <a:cs typeface="Arial" panose="020B0604020202020204" pitchFamily="34" charset="0"/>
              </a:rPr>
              <a:t>Safety and emergency help</a:t>
            </a:r>
          </a:p>
          <a:p>
            <a:pPr marL="457200" indent="-457200">
              <a:buFontTx/>
              <a:buChar char="-"/>
            </a:pPr>
            <a:r>
              <a:rPr lang="en-AU" sz="2400" dirty="0">
                <a:latin typeface="Arial" panose="020B0604020202020204" pitchFamily="34" charset="0"/>
                <a:cs typeface="Arial" panose="020B0604020202020204" pitchFamily="34" charset="0"/>
              </a:rPr>
              <a:t>Health and wellbeing</a:t>
            </a:r>
          </a:p>
          <a:p>
            <a:pPr marL="457200" indent="-457200">
              <a:buFontTx/>
              <a:buChar char="-"/>
            </a:pPr>
            <a:r>
              <a:rPr lang="en-AU" sz="2400" dirty="0">
                <a:latin typeface="Arial" panose="020B0604020202020204" pitchFamily="34" charset="0"/>
                <a:cs typeface="Arial" panose="020B0604020202020204" pitchFamily="34" charset="0"/>
              </a:rPr>
              <a:t>Transport and travel</a:t>
            </a:r>
          </a:p>
          <a:p>
            <a:pPr marL="457200" indent="-457200">
              <a:buFontTx/>
              <a:buChar char="-"/>
            </a:pPr>
            <a:endParaRPr lang="en-AU" sz="2400" b="1" dirty="0">
              <a:latin typeface="Arial" panose="020B0604020202020204" pitchFamily="34" charset="0"/>
              <a:cs typeface="Arial" panose="020B0604020202020204" pitchFamily="34" charset="0"/>
            </a:endParaRPr>
          </a:p>
          <a:p>
            <a:pPr marL="457200" indent="-457200">
              <a:buFontTx/>
              <a:buChar char="-"/>
            </a:pPr>
            <a:r>
              <a:rPr lang="en-AU" sz="2400" b="1" dirty="0">
                <a:latin typeface="Arial" panose="020B0604020202020204" pitchFamily="34" charset="0"/>
                <a:cs typeface="Arial" panose="020B0604020202020204" pitchFamily="34" charset="0"/>
              </a:rPr>
              <a:t>Financial Support for Students:</a:t>
            </a:r>
          </a:p>
          <a:p>
            <a:r>
              <a:rPr lang="en-AU" sz="2400" dirty="0">
                <a:latin typeface="Arial" panose="020B0604020202020204" pitchFamily="34" charset="0"/>
                <a:cs typeface="Arial" panose="020B0604020202020204" pitchFamily="34" charset="0"/>
                <a:hlinkClick r:id="rId8"/>
              </a:rPr>
              <a:t>https://studymelbourne.vic.gov.au/living-here/help-in-tough-times</a:t>
            </a:r>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hlinkClick r:id="rId9"/>
              </a:rPr>
              <a:t>https://www.education.gov.au/international-education/financial-assistance-international-students</a:t>
            </a:r>
            <a:r>
              <a:rPr lang="en-AU" sz="2400" dirty="0">
                <a:latin typeface="Arial" panose="020B0604020202020204" pitchFamily="34" charset="0"/>
                <a:cs typeface="Arial" panose="020B0604020202020204" pitchFamily="34" charset="0"/>
              </a:rPr>
              <a:t> </a:t>
            </a:r>
          </a:p>
          <a:p>
            <a:pPr marL="457200" indent="-457200">
              <a:buFontTx/>
              <a:buChar char="-"/>
            </a:pPr>
            <a:endParaRPr lang="en-AU" sz="2800" dirty="0">
              <a:latin typeface="Arial" panose="020B0604020202020204" pitchFamily="34" charset="0"/>
              <a:cs typeface="Arial" panose="020B0604020202020204" pitchFamily="34" charset="0"/>
            </a:endParaRPr>
          </a:p>
          <a:p>
            <a:pPr marL="457200" indent="-457200">
              <a:buFontTx/>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6642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992299" y="9040283"/>
            <a:ext cx="1860278" cy="1860278"/>
          </a:xfrm>
          <a:custGeom>
            <a:avLst/>
            <a:gdLst/>
            <a:ahLst/>
            <a:cxnLst/>
            <a:rect l="l" t="t" r="r" b="b"/>
            <a:pathLst>
              <a:path w="1860278" h="1860278">
                <a:moveTo>
                  <a:pt x="0" y="0"/>
                </a:moveTo>
                <a:lnTo>
                  <a:pt x="1860278" y="0"/>
                </a:lnTo>
                <a:lnTo>
                  <a:pt x="1860278" y="1860278"/>
                </a:lnTo>
                <a:lnTo>
                  <a:pt x="0" y="1860278"/>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62290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4572000" y="3619500"/>
            <a:ext cx="8853562" cy="1104328"/>
            <a:chOff x="0" y="0"/>
            <a:chExt cx="6421370" cy="704164"/>
          </a:xfrm>
        </p:grpSpPr>
        <p:sp>
          <p:nvSpPr>
            <p:cNvPr id="7" name="Freeform 7"/>
            <p:cNvSpPr/>
            <p:nvPr/>
          </p:nvSpPr>
          <p:spPr>
            <a:xfrm>
              <a:off x="0" y="0"/>
              <a:ext cx="6421370" cy="704164"/>
            </a:xfrm>
            <a:custGeom>
              <a:avLst/>
              <a:gdLst/>
              <a:ahLst/>
              <a:cxnLst/>
              <a:rect l="l" t="t" r="r" b="b"/>
              <a:pathLst>
                <a:path w="6421370" h="704164">
                  <a:moveTo>
                    <a:pt x="203200" y="0"/>
                  </a:moveTo>
                  <a:lnTo>
                    <a:pt x="6218170" y="0"/>
                  </a:lnTo>
                  <a:lnTo>
                    <a:pt x="6421370" y="704164"/>
                  </a:lnTo>
                  <a:lnTo>
                    <a:pt x="0" y="704164"/>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6167370" cy="685114"/>
            </a:xfrm>
            <a:prstGeom prst="rect">
              <a:avLst/>
            </a:prstGeom>
          </p:spPr>
          <p:txBody>
            <a:bodyPr lIns="50800" tIns="50800" rIns="50800" bIns="50800" rtlCol="0" anchor="ctr"/>
            <a:lstStyle/>
            <a:p>
              <a:pPr algn="ctr">
                <a:lnSpc>
                  <a:spcPts val="2574"/>
                </a:lnSpc>
              </a:pPr>
              <a:endParaRPr/>
            </a:p>
          </p:txBody>
        </p:sp>
      </p:grpSp>
      <p:sp>
        <p:nvSpPr>
          <p:cNvPr id="10" name="TextBox 10"/>
          <p:cNvSpPr txBox="1"/>
          <p:nvPr/>
        </p:nvSpPr>
        <p:spPr>
          <a:xfrm>
            <a:off x="6096000" y="3793066"/>
            <a:ext cx="10279299" cy="757195"/>
          </a:xfrm>
          <a:prstGeom prst="rect">
            <a:avLst/>
          </a:prstGeom>
        </p:spPr>
        <p:txBody>
          <a:bodyPr lIns="0" tIns="0" rIns="0" bIns="0" rtlCol="0" anchor="t">
            <a:spAutoFit/>
          </a:bodyPr>
          <a:lstStyle/>
          <a:p>
            <a:pPr algn="l">
              <a:lnSpc>
                <a:spcPts val="6192"/>
              </a:lnSpc>
            </a:pPr>
            <a:r>
              <a:rPr lang="en-US" sz="5160" dirty="0">
                <a:solidFill>
                  <a:srgbClr val="FFFFFF"/>
                </a:solidFill>
                <a:latin typeface="Droid Serif Bold"/>
                <a:ea typeface="Droid Serif Bold"/>
                <a:cs typeface="Droid Serif Bold"/>
                <a:sym typeface="Droid Serif Bold"/>
              </a:rPr>
              <a:t>Communication</a:t>
            </a:r>
          </a:p>
        </p:txBody>
      </p:sp>
      <p:sp>
        <p:nvSpPr>
          <p:cNvPr id="13" name="Freeform 10"/>
          <p:cNvSpPr/>
          <p:nvPr/>
        </p:nvSpPr>
        <p:spPr>
          <a:xfrm>
            <a:off x="7772400" y="5946479"/>
            <a:ext cx="2313513" cy="2696324"/>
          </a:xfrm>
          <a:custGeom>
            <a:avLst/>
            <a:gdLst/>
            <a:ahLst/>
            <a:cxnLst/>
            <a:rect l="l" t="t" r="r" b="b"/>
            <a:pathLst>
              <a:path w="3712626" h="4326945">
                <a:moveTo>
                  <a:pt x="0" y="0"/>
                </a:moveTo>
                <a:lnTo>
                  <a:pt x="3712626" y="0"/>
                </a:lnTo>
                <a:lnTo>
                  <a:pt x="3712626" y="4326945"/>
                </a:lnTo>
                <a:lnTo>
                  <a:pt x="0" y="4326945"/>
                </a:lnTo>
                <a:lnTo>
                  <a:pt x="0" y="0"/>
                </a:lnTo>
                <a:close/>
              </a:path>
            </a:pathLst>
          </a:custGeom>
          <a:blipFill>
            <a:blip r:embed="rId4"/>
            <a:stretch>
              <a:fillRect/>
            </a:stretch>
          </a:blipFill>
        </p:spPr>
        <p:txBody>
          <a:bodyPr/>
          <a:lstStyle/>
          <a:p>
            <a:endParaRPr lang="en-IN"/>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33130" y="2404616"/>
            <a:ext cx="8465101" cy="1104328"/>
            <a:chOff x="0" y="0"/>
            <a:chExt cx="5279205" cy="704164"/>
          </a:xfrm>
        </p:grpSpPr>
        <p:sp>
          <p:nvSpPr>
            <p:cNvPr id="7" name="Freeform 7"/>
            <p:cNvSpPr/>
            <p:nvPr/>
          </p:nvSpPr>
          <p:spPr>
            <a:xfrm>
              <a:off x="0" y="0"/>
              <a:ext cx="5279205" cy="704164"/>
            </a:xfrm>
            <a:custGeom>
              <a:avLst/>
              <a:gdLst/>
              <a:ahLst/>
              <a:cxnLst/>
              <a:rect l="l" t="t" r="r" b="b"/>
              <a:pathLst>
                <a:path w="5279205" h="704164">
                  <a:moveTo>
                    <a:pt x="203200" y="0"/>
                  </a:moveTo>
                  <a:lnTo>
                    <a:pt x="5076005" y="0"/>
                  </a:lnTo>
                  <a:lnTo>
                    <a:pt x="5279205" y="704164"/>
                  </a:lnTo>
                  <a:lnTo>
                    <a:pt x="0" y="704164"/>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5025205" cy="685114"/>
            </a:xfrm>
            <a:prstGeom prst="rect">
              <a:avLst/>
            </a:prstGeom>
          </p:spPr>
          <p:txBody>
            <a:bodyPr lIns="50800" tIns="50800" rIns="50800" bIns="50800" rtlCol="0" anchor="ctr"/>
            <a:lstStyle/>
            <a:p>
              <a:pPr algn="ctr">
                <a:lnSpc>
                  <a:spcPts val="2574"/>
                </a:lnSpc>
              </a:pPr>
              <a:endParaRPr/>
            </a:p>
          </p:txBody>
        </p:sp>
      </p:grpSp>
      <p:sp>
        <p:nvSpPr>
          <p:cNvPr id="9" name="Freeform 9"/>
          <p:cNvSpPr/>
          <p:nvPr/>
        </p:nvSpPr>
        <p:spPr>
          <a:xfrm>
            <a:off x="626927" y="382740"/>
            <a:ext cx="4987414" cy="1578583"/>
          </a:xfrm>
          <a:custGeom>
            <a:avLst/>
            <a:gdLst/>
            <a:ahLst/>
            <a:cxnLst/>
            <a:rect l="l" t="t" r="r" b="b"/>
            <a:pathLst>
              <a:path w="4987414" h="1578583">
                <a:moveTo>
                  <a:pt x="0" y="0"/>
                </a:moveTo>
                <a:lnTo>
                  <a:pt x="4987414" y="0"/>
                </a:lnTo>
                <a:lnTo>
                  <a:pt x="4987414" y="1578582"/>
                </a:lnTo>
                <a:lnTo>
                  <a:pt x="0" y="1578582"/>
                </a:lnTo>
                <a:lnTo>
                  <a:pt x="0" y="0"/>
                </a:lnTo>
                <a:close/>
              </a:path>
            </a:pathLst>
          </a:custGeom>
          <a:blipFill>
            <a:blip r:embed="rId4"/>
            <a:stretch>
              <a:fillRect l="-48387" t="-98265" r="-50620" b="-131828"/>
            </a:stretch>
          </a:blipFill>
        </p:spPr>
        <p:txBody>
          <a:bodyPr/>
          <a:lstStyle/>
          <a:p>
            <a:endParaRPr lang="en-IN"/>
          </a:p>
        </p:txBody>
      </p:sp>
      <p:sp>
        <p:nvSpPr>
          <p:cNvPr id="10" name="TextBox 10"/>
          <p:cNvSpPr txBox="1"/>
          <p:nvPr/>
        </p:nvSpPr>
        <p:spPr>
          <a:xfrm>
            <a:off x="1038225" y="2617309"/>
            <a:ext cx="5905627" cy="788854"/>
          </a:xfrm>
          <a:prstGeom prst="rect">
            <a:avLst/>
          </a:prstGeom>
        </p:spPr>
        <p:txBody>
          <a:bodyPr lIns="0" tIns="0" rIns="0" bIns="0" rtlCol="0" anchor="t">
            <a:spAutoFit/>
          </a:bodyPr>
          <a:lstStyle/>
          <a:p>
            <a:pPr algn="l">
              <a:lnSpc>
                <a:spcPts val="6192"/>
              </a:lnSpc>
            </a:pPr>
            <a:r>
              <a:rPr lang="en-US" sz="5160">
                <a:solidFill>
                  <a:srgbClr val="FFFFFF"/>
                </a:solidFill>
                <a:latin typeface="Droid Serif Bold"/>
                <a:ea typeface="Droid Serif Bold"/>
                <a:cs typeface="Droid Serif Bold"/>
                <a:sym typeface="Droid Serif Bold"/>
              </a:rPr>
              <a:t>Communication</a:t>
            </a:r>
          </a:p>
        </p:txBody>
      </p:sp>
      <p:sp>
        <p:nvSpPr>
          <p:cNvPr id="11" name="TextBox 11"/>
          <p:cNvSpPr txBox="1"/>
          <p:nvPr/>
        </p:nvSpPr>
        <p:spPr>
          <a:xfrm>
            <a:off x="1028700" y="3790642"/>
            <a:ext cx="16768142" cy="5919249"/>
          </a:xfrm>
          <a:prstGeom prst="rect">
            <a:avLst/>
          </a:prstGeom>
        </p:spPr>
        <p:txBody>
          <a:bodyPr lIns="0" tIns="0" rIns="0" bIns="0" rtlCol="0" anchor="t">
            <a:spAutoFit/>
          </a:bodyPr>
          <a:lstStyle/>
          <a:p>
            <a:pPr algn="l">
              <a:lnSpc>
                <a:spcPts val="2940"/>
              </a:lnSpc>
            </a:pPr>
            <a:r>
              <a:rPr lang="en-US" sz="2100" dirty="0">
                <a:solidFill>
                  <a:srgbClr val="000000"/>
                </a:solidFill>
                <a:latin typeface="Arial" panose="020B0604020202020204" pitchFamily="34" charset="0"/>
                <a:ea typeface="Open Sauce Bold"/>
                <a:cs typeface="Arial" panose="020B0604020202020204" pitchFamily="34" charset="0"/>
                <a:sym typeface="Open Sauce Bold"/>
              </a:rPr>
              <a:t>Effective communication between UBSS and students is VERY important.</a:t>
            </a:r>
          </a:p>
          <a:p>
            <a:pPr algn="l">
              <a:lnSpc>
                <a:spcPts val="2940"/>
              </a:lnSpc>
            </a:pPr>
            <a:r>
              <a:rPr lang="en-US" sz="2100" dirty="0">
                <a:solidFill>
                  <a:srgbClr val="000000"/>
                </a:solidFill>
                <a:latin typeface="Arial" panose="020B0604020202020204" pitchFamily="34" charset="0"/>
                <a:ea typeface="Open Sauce"/>
                <a:cs typeface="Arial" panose="020B0604020202020204" pitchFamily="34" charset="0"/>
                <a:sym typeface="Open Sauce"/>
              </a:rPr>
              <a:t>The main ways of communicating:</a:t>
            </a:r>
          </a:p>
          <a:p>
            <a:pPr algn="l">
              <a:lnSpc>
                <a:spcPts val="2940"/>
              </a:lnSpc>
            </a:pPr>
            <a:endParaRPr lang="en-US" sz="2100" dirty="0">
              <a:solidFill>
                <a:srgbClr val="000000"/>
              </a:solidFill>
              <a:latin typeface="Arial" panose="020B0604020202020204" pitchFamily="34" charset="0"/>
              <a:ea typeface="Open Sauce"/>
              <a:cs typeface="Arial" panose="020B0604020202020204" pitchFamily="34" charset="0"/>
              <a:sym typeface="Open Sauce"/>
            </a:endParaRPr>
          </a:p>
          <a:p>
            <a:pPr marL="342900" indent="-342900" algn="l">
              <a:lnSpc>
                <a:spcPts val="2940"/>
              </a:lnSpc>
              <a:buFont typeface="Arial" panose="020B0604020202020204" pitchFamily="34" charset="0"/>
              <a:buChar char="•"/>
            </a:pPr>
            <a:r>
              <a:rPr lang="en-US" sz="2100" b="1" dirty="0">
                <a:solidFill>
                  <a:srgbClr val="000000"/>
                </a:solidFill>
                <a:latin typeface="Arial" panose="020B0604020202020204" pitchFamily="34" charset="0"/>
                <a:ea typeface="Open Sauce Bold"/>
                <a:cs typeface="Arial" panose="020B0604020202020204" pitchFamily="34" charset="0"/>
                <a:sym typeface="Open Sauce Bold"/>
              </a:rPr>
              <a:t>GCA Webmail</a:t>
            </a:r>
            <a:r>
              <a:rPr lang="en-US" sz="2100" b="1" dirty="0">
                <a:solidFill>
                  <a:srgbClr val="000000"/>
                </a:solidFill>
                <a:latin typeface="Arial" panose="020B0604020202020204" pitchFamily="34" charset="0"/>
                <a:ea typeface="Open Sauce"/>
                <a:cs typeface="Arial" panose="020B0604020202020204" pitchFamily="34" charset="0"/>
                <a:sym typeface="Open Sauce"/>
              </a:rPr>
              <a:t>: </a:t>
            </a:r>
            <a:r>
              <a:rPr lang="en-US" sz="2100" dirty="0">
                <a:solidFill>
                  <a:srgbClr val="000000"/>
                </a:solidFill>
                <a:latin typeface="Arial" panose="020B0604020202020204" pitchFamily="34" charset="0"/>
                <a:ea typeface="Open Sauce"/>
                <a:cs typeface="Arial" panose="020B0604020202020204" pitchFamily="34" charset="0"/>
                <a:sym typeface="Open Sauce"/>
              </a:rPr>
              <a:t>all students have an email account (</a:t>
            </a:r>
            <a:r>
              <a:rPr lang="en-US" sz="2100" u="sng" dirty="0">
                <a:solidFill>
                  <a:srgbClr val="000000"/>
                </a:solidFill>
                <a:latin typeface="Arial" panose="020B0604020202020204" pitchFamily="34" charset="0"/>
                <a:ea typeface="Open Sauce"/>
                <a:cs typeface="Arial" panose="020B0604020202020204" pitchFamily="34" charset="0"/>
                <a:sym typeface="Open Sauce"/>
                <a:hlinkClick r:id="rId5" tooltip="mailto:studentID@studentmail.gca.edu.au"/>
              </a:rPr>
              <a:t>studentID@studentmail.gca.edu.au</a:t>
            </a:r>
            <a:r>
              <a:rPr lang="en-US" sz="2100" dirty="0">
                <a:solidFill>
                  <a:srgbClr val="000000"/>
                </a:solidFill>
                <a:latin typeface="Arial" panose="020B0604020202020204" pitchFamily="34" charset="0"/>
                <a:ea typeface="Open Sauce"/>
                <a:cs typeface="Arial" panose="020B0604020202020204" pitchFamily="34" charset="0"/>
                <a:sym typeface="Open Sauce"/>
              </a:rPr>
              <a:t>).</a:t>
            </a:r>
          </a:p>
          <a:p>
            <a:pPr marL="342900" indent="-342900" algn="l">
              <a:lnSpc>
                <a:spcPts val="2940"/>
              </a:lnSpc>
              <a:buFont typeface="Arial" panose="020B0604020202020204" pitchFamily="34" charset="0"/>
              <a:buChar char="•"/>
            </a:pPr>
            <a:endParaRPr lang="en-US" sz="2100" dirty="0">
              <a:solidFill>
                <a:srgbClr val="000000"/>
              </a:solidFill>
              <a:latin typeface="Arial" panose="020B0604020202020204" pitchFamily="34" charset="0"/>
              <a:ea typeface="Open Sauce"/>
              <a:cs typeface="Arial" panose="020B0604020202020204" pitchFamily="34" charset="0"/>
              <a:sym typeface="Open Sauce"/>
            </a:endParaRPr>
          </a:p>
          <a:p>
            <a:pPr marL="342900" indent="-342900" algn="l">
              <a:lnSpc>
                <a:spcPts val="2940"/>
              </a:lnSpc>
              <a:buFont typeface="Arial" panose="020B0604020202020204" pitchFamily="34" charset="0"/>
              <a:buChar char="•"/>
            </a:pPr>
            <a:r>
              <a:rPr lang="en-US" sz="2100" b="1" dirty="0">
                <a:solidFill>
                  <a:srgbClr val="000000"/>
                </a:solidFill>
                <a:latin typeface="Arial" panose="020B0604020202020204" pitchFamily="34" charset="0"/>
                <a:ea typeface="Open Sauce Bold"/>
                <a:cs typeface="Arial" panose="020B0604020202020204" pitchFamily="34" charset="0"/>
                <a:sym typeface="Open Sauce Bold"/>
              </a:rPr>
              <a:t>SMS to mobile: </a:t>
            </a:r>
            <a:r>
              <a:rPr lang="en-US" sz="2100" dirty="0">
                <a:solidFill>
                  <a:srgbClr val="000000"/>
                </a:solidFill>
                <a:latin typeface="Arial" panose="020B0604020202020204" pitchFamily="34" charset="0"/>
                <a:ea typeface="Open Sauce"/>
                <a:cs typeface="Arial" panose="020B0604020202020204" pitchFamily="34" charset="0"/>
                <a:sym typeface="Open Sauce"/>
              </a:rPr>
              <a:t>text messages are sometimes sent for urgent messaging.</a:t>
            </a:r>
          </a:p>
          <a:p>
            <a:pPr marL="342900" indent="-342900" algn="l">
              <a:lnSpc>
                <a:spcPts val="2940"/>
              </a:lnSpc>
              <a:buFont typeface="Arial" panose="020B0604020202020204" pitchFamily="34" charset="0"/>
              <a:buChar char="•"/>
            </a:pPr>
            <a:endParaRPr lang="en-US" sz="2100" dirty="0">
              <a:solidFill>
                <a:srgbClr val="000000"/>
              </a:solidFill>
              <a:latin typeface="Arial" panose="020B0604020202020204" pitchFamily="34" charset="0"/>
              <a:ea typeface="Open Sauce"/>
              <a:cs typeface="Arial" panose="020B0604020202020204" pitchFamily="34" charset="0"/>
              <a:sym typeface="Open Sauce"/>
            </a:endParaRPr>
          </a:p>
          <a:p>
            <a:pPr marL="342900" indent="-342900" algn="l">
              <a:lnSpc>
                <a:spcPts val="2940"/>
              </a:lnSpc>
              <a:buFont typeface="Arial" panose="020B0604020202020204" pitchFamily="34" charset="0"/>
              <a:buChar char="•"/>
            </a:pPr>
            <a:r>
              <a:rPr lang="en-US" sz="2100" b="1" dirty="0">
                <a:solidFill>
                  <a:srgbClr val="000000"/>
                </a:solidFill>
                <a:latin typeface="Arial" panose="020B0604020202020204" pitchFamily="34" charset="0"/>
                <a:ea typeface="Open Sauce Bold"/>
                <a:cs typeface="Arial" panose="020B0604020202020204" pitchFamily="34" charset="0"/>
                <a:sym typeface="Open Sauce Bold"/>
              </a:rPr>
              <a:t>UBSS Mobile App: </a:t>
            </a:r>
            <a:r>
              <a:rPr lang="en-US" sz="2100" dirty="0">
                <a:solidFill>
                  <a:srgbClr val="000000"/>
                </a:solidFill>
                <a:latin typeface="Arial" panose="020B0604020202020204" pitchFamily="34" charset="0"/>
                <a:ea typeface="Open Sauce"/>
                <a:cs typeface="Arial" panose="020B0604020202020204" pitchFamily="34" charset="0"/>
                <a:sym typeface="Open Sauce"/>
              </a:rPr>
              <a:t>we might send you notifications via your UBSS Mobile App, so make sure you download it.</a:t>
            </a:r>
            <a:r>
              <a:rPr lang="en-US" sz="2100" dirty="0">
                <a:solidFill>
                  <a:srgbClr val="000000"/>
                </a:solidFill>
                <a:latin typeface="Arial" panose="020B0604020202020204" pitchFamily="34" charset="0"/>
                <a:ea typeface="Open Sauce Bold"/>
                <a:cs typeface="Arial" panose="020B0604020202020204" pitchFamily="34" charset="0"/>
                <a:sym typeface="Open Sauce Bold"/>
              </a:rPr>
              <a:t> </a:t>
            </a:r>
          </a:p>
          <a:p>
            <a:pPr marL="342900" indent="-342900" algn="l">
              <a:lnSpc>
                <a:spcPts val="2940"/>
              </a:lnSpc>
              <a:buFont typeface="Arial" panose="020B0604020202020204" pitchFamily="34" charset="0"/>
              <a:buChar char="•"/>
            </a:pPr>
            <a:endParaRPr lang="en-US" sz="2100" dirty="0">
              <a:solidFill>
                <a:srgbClr val="000000"/>
              </a:solidFill>
              <a:latin typeface="Arial" panose="020B0604020202020204" pitchFamily="34" charset="0"/>
              <a:ea typeface="Open Sauce Bold"/>
              <a:cs typeface="Arial" panose="020B0604020202020204" pitchFamily="34" charset="0"/>
              <a:sym typeface="Open Sauce Bold"/>
            </a:endParaRPr>
          </a:p>
          <a:p>
            <a:pPr marL="342900" indent="-342900" algn="l">
              <a:lnSpc>
                <a:spcPts val="2940"/>
              </a:lnSpc>
              <a:buFont typeface="Arial" panose="020B0604020202020204" pitchFamily="34" charset="0"/>
              <a:buChar char="•"/>
            </a:pPr>
            <a:r>
              <a:rPr lang="en-US" sz="2100" b="1" dirty="0" err="1">
                <a:solidFill>
                  <a:srgbClr val="000000"/>
                </a:solidFill>
                <a:latin typeface="Arial" panose="020B0604020202020204" pitchFamily="34" charset="0"/>
                <a:ea typeface="Open Sauce Bold"/>
                <a:cs typeface="Arial" panose="020B0604020202020204" pitchFamily="34" charset="0"/>
                <a:sym typeface="Open Sauce Bold"/>
              </a:rPr>
              <a:t>myGCA</a:t>
            </a:r>
            <a:r>
              <a:rPr lang="en-US" sz="2100" b="1" dirty="0">
                <a:solidFill>
                  <a:srgbClr val="000000"/>
                </a:solidFill>
                <a:latin typeface="Arial" panose="020B0604020202020204" pitchFamily="34" charset="0"/>
                <a:ea typeface="Open Sauce Bold"/>
                <a:cs typeface="Arial" panose="020B0604020202020204" pitchFamily="34" charset="0"/>
                <a:sym typeface="Open Sauce Bold"/>
              </a:rPr>
              <a:t> Bulletin</a:t>
            </a:r>
            <a:r>
              <a:rPr lang="en-US" sz="2100" b="1" dirty="0">
                <a:solidFill>
                  <a:srgbClr val="000000"/>
                </a:solidFill>
                <a:latin typeface="Arial" panose="020B0604020202020204" pitchFamily="34" charset="0"/>
                <a:ea typeface="Open Sauce"/>
                <a:cs typeface="Arial" panose="020B0604020202020204" pitchFamily="34" charset="0"/>
                <a:sym typeface="Open Sauce"/>
              </a:rPr>
              <a:t>: </a:t>
            </a:r>
            <a:r>
              <a:rPr lang="en-US" sz="2100" dirty="0">
                <a:solidFill>
                  <a:srgbClr val="000000"/>
                </a:solidFill>
                <a:latin typeface="Arial" panose="020B0604020202020204" pitchFamily="34" charset="0"/>
                <a:ea typeface="Open Sauce"/>
                <a:cs typeface="Arial" panose="020B0604020202020204" pitchFamily="34" charset="0"/>
                <a:sym typeface="Open Sauce"/>
              </a:rPr>
              <a:t>bulletins are sent out so you don’t miss anything important. They will automatically appear once you log into your </a:t>
            </a:r>
            <a:r>
              <a:rPr lang="en-US" sz="2100" dirty="0" err="1">
                <a:solidFill>
                  <a:srgbClr val="000000"/>
                </a:solidFill>
                <a:latin typeface="Arial" panose="020B0604020202020204" pitchFamily="34" charset="0"/>
                <a:ea typeface="Open Sauce"/>
                <a:cs typeface="Arial" panose="020B0604020202020204" pitchFamily="34" charset="0"/>
                <a:sym typeface="Open Sauce"/>
              </a:rPr>
              <a:t>myGCA</a:t>
            </a:r>
            <a:r>
              <a:rPr lang="en-US" sz="2100" dirty="0">
                <a:solidFill>
                  <a:srgbClr val="000000"/>
                </a:solidFill>
                <a:latin typeface="Arial" panose="020B0604020202020204" pitchFamily="34" charset="0"/>
                <a:ea typeface="Open Sauce"/>
                <a:cs typeface="Arial" panose="020B0604020202020204" pitchFamily="34" charset="0"/>
                <a:sym typeface="Open Sauce"/>
              </a:rPr>
              <a:t> account.</a:t>
            </a:r>
          </a:p>
          <a:p>
            <a:pPr marL="342900" indent="-342900" algn="l">
              <a:lnSpc>
                <a:spcPts val="2940"/>
              </a:lnSpc>
              <a:buFont typeface="Arial" panose="020B0604020202020204" pitchFamily="34" charset="0"/>
              <a:buChar char="•"/>
            </a:pPr>
            <a:endParaRPr lang="en-US" sz="2100" dirty="0">
              <a:solidFill>
                <a:srgbClr val="000000"/>
              </a:solidFill>
              <a:latin typeface="Arial" panose="020B0604020202020204" pitchFamily="34" charset="0"/>
              <a:ea typeface="Open Sauce"/>
              <a:cs typeface="Arial" panose="020B0604020202020204" pitchFamily="34" charset="0"/>
              <a:sym typeface="Open Sauce"/>
            </a:endParaRPr>
          </a:p>
          <a:p>
            <a:pPr marL="342900" indent="-342900" algn="l">
              <a:lnSpc>
                <a:spcPts val="2940"/>
              </a:lnSpc>
              <a:buFont typeface="Arial" panose="020B0604020202020204" pitchFamily="34" charset="0"/>
              <a:buChar char="•"/>
            </a:pPr>
            <a:r>
              <a:rPr lang="en-US" sz="2100" b="1" dirty="0">
                <a:solidFill>
                  <a:srgbClr val="000000"/>
                </a:solidFill>
                <a:latin typeface="Arial" panose="020B0604020202020204" pitchFamily="34" charset="0"/>
                <a:ea typeface="Open Sauce Bold"/>
                <a:cs typeface="Arial" panose="020B0604020202020204" pitchFamily="34" charset="0"/>
                <a:sym typeface="Open Sauce Bold"/>
              </a:rPr>
              <a:t>TV Monitors</a:t>
            </a:r>
            <a:r>
              <a:rPr lang="en-US" sz="2100" dirty="0">
                <a:solidFill>
                  <a:srgbClr val="000000"/>
                </a:solidFill>
                <a:latin typeface="Arial" panose="020B0604020202020204" pitchFamily="34" charset="0"/>
                <a:ea typeface="Open Sauce Bold"/>
                <a:cs typeface="Arial" panose="020B0604020202020204" pitchFamily="34" charset="0"/>
                <a:sym typeface="Open Sauce Bold"/>
              </a:rPr>
              <a:t>: </a:t>
            </a:r>
            <a:r>
              <a:rPr lang="en-US" sz="2100" dirty="0">
                <a:solidFill>
                  <a:srgbClr val="000000"/>
                </a:solidFill>
                <a:latin typeface="Arial" panose="020B0604020202020204" pitchFamily="34" charset="0"/>
                <a:ea typeface="Open Sauce"/>
                <a:cs typeface="Arial" panose="020B0604020202020204" pitchFamily="34" charset="0"/>
                <a:sym typeface="Open Sauce"/>
              </a:rPr>
              <a:t>these are placed all over campus to provide you with student information and occasionally some “words of wisdom”.</a:t>
            </a:r>
          </a:p>
          <a:p>
            <a:pPr marL="342900" indent="-342900" algn="l">
              <a:lnSpc>
                <a:spcPts val="2940"/>
              </a:lnSpc>
              <a:buFont typeface="Arial" panose="020B0604020202020204" pitchFamily="34" charset="0"/>
              <a:buChar char="•"/>
            </a:pPr>
            <a:endParaRPr lang="en-US" sz="2100" b="1" dirty="0">
              <a:solidFill>
                <a:srgbClr val="000000"/>
              </a:solidFill>
              <a:latin typeface="Arial" panose="020B0604020202020204" pitchFamily="34" charset="0"/>
              <a:ea typeface="Open Sauce"/>
              <a:cs typeface="Arial" panose="020B0604020202020204" pitchFamily="34" charset="0"/>
              <a:sym typeface="Open Sauce"/>
            </a:endParaRPr>
          </a:p>
          <a:p>
            <a:pPr marL="342900" indent="-342900" algn="l">
              <a:lnSpc>
                <a:spcPts val="2940"/>
              </a:lnSpc>
              <a:buFont typeface="Arial" panose="020B0604020202020204" pitchFamily="34" charset="0"/>
              <a:buChar char="•"/>
            </a:pPr>
            <a:r>
              <a:rPr lang="en-US" sz="2100" b="1" dirty="0">
                <a:solidFill>
                  <a:srgbClr val="000000"/>
                </a:solidFill>
                <a:latin typeface="Arial" panose="020B0604020202020204" pitchFamily="34" charset="0"/>
                <a:ea typeface="Open Sauce Bold"/>
                <a:cs typeface="Arial" panose="020B0604020202020204" pitchFamily="34" charset="0"/>
                <a:sym typeface="Open Sauce Bold"/>
              </a:rPr>
              <a:t>Online Surveys: </a:t>
            </a:r>
            <a:r>
              <a:rPr lang="en-US" sz="2100" dirty="0">
                <a:solidFill>
                  <a:srgbClr val="000000"/>
                </a:solidFill>
                <a:latin typeface="Arial" panose="020B0604020202020204" pitchFamily="34" charset="0"/>
                <a:ea typeface="Open Sauce"/>
                <a:cs typeface="Arial" panose="020B0604020202020204" pitchFamily="34" charset="0"/>
                <a:sym typeface="Open Sauce"/>
              </a:rPr>
              <a:t>we like to hear from you. Through our online surveys we manage student satisfaction and feedback.</a:t>
            </a:r>
          </a:p>
          <a:p>
            <a:pPr algn="l">
              <a:lnSpc>
                <a:spcPts val="2940"/>
              </a:lnSpc>
            </a:pPr>
            <a:endParaRPr lang="en-US" sz="2100" dirty="0">
              <a:solidFill>
                <a:srgbClr val="000000"/>
              </a:solidFill>
              <a:latin typeface="Open Sauce"/>
              <a:ea typeface="Open Sauce"/>
              <a:cs typeface="Open Sauce"/>
              <a:sym typeface="Open Sauc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0" y="2273342"/>
            <a:ext cx="6526249" cy="1104328"/>
            <a:chOff x="0" y="0"/>
            <a:chExt cx="4042915" cy="704164"/>
          </a:xfrm>
        </p:grpSpPr>
        <p:sp>
          <p:nvSpPr>
            <p:cNvPr id="7" name="Freeform 7"/>
            <p:cNvSpPr/>
            <p:nvPr/>
          </p:nvSpPr>
          <p:spPr>
            <a:xfrm>
              <a:off x="0" y="0"/>
              <a:ext cx="4042915" cy="704164"/>
            </a:xfrm>
            <a:custGeom>
              <a:avLst/>
              <a:gdLst/>
              <a:ahLst/>
              <a:cxnLst/>
              <a:rect l="l" t="t" r="r" b="b"/>
              <a:pathLst>
                <a:path w="4042915" h="704164">
                  <a:moveTo>
                    <a:pt x="203200" y="0"/>
                  </a:moveTo>
                  <a:lnTo>
                    <a:pt x="3839715" y="0"/>
                  </a:lnTo>
                  <a:lnTo>
                    <a:pt x="4042915" y="704164"/>
                  </a:lnTo>
                  <a:lnTo>
                    <a:pt x="0" y="704164"/>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3788915" cy="685114"/>
            </a:xfrm>
            <a:prstGeom prst="rect">
              <a:avLst/>
            </a:prstGeom>
          </p:spPr>
          <p:txBody>
            <a:bodyPr lIns="50800" tIns="50800" rIns="50800" bIns="50800" rtlCol="0" anchor="ctr"/>
            <a:lstStyle/>
            <a:p>
              <a:pPr algn="ctr">
                <a:lnSpc>
                  <a:spcPts val="2574"/>
                </a:lnSpc>
              </a:pPr>
              <a:endParaRPr/>
            </a:p>
          </p:txBody>
        </p:sp>
      </p:grpSp>
      <p:sp>
        <p:nvSpPr>
          <p:cNvPr id="9" name="Freeform 9"/>
          <p:cNvSpPr/>
          <p:nvPr/>
        </p:nvSpPr>
        <p:spPr>
          <a:xfrm>
            <a:off x="626927" y="382740"/>
            <a:ext cx="4987414" cy="1578583"/>
          </a:xfrm>
          <a:custGeom>
            <a:avLst/>
            <a:gdLst/>
            <a:ahLst/>
            <a:cxnLst/>
            <a:rect l="l" t="t" r="r" b="b"/>
            <a:pathLst>
              <a:path w="4987414" h="1578583">
                <a:moveTo>
                  <a:pt x="0" y="0"/>
                </a:moveTo>
                <a:lnTo>
                  <a:pt x="4987414" y="0"/>
                </a:lnTo>
                <a:lnTo>
                  <a:pt x="4987414" y="1578582"/>
                </a:lnTo>
                <a:lnTo>
                  <a:pt x="0" y="1578582"/>
                </a:lnTo>
                <a:lnTo>
                  <a:pt x="0" y="0"/>
                </a:lnTo>
                <a:close/>
              </a:path>
            </a:pathLst>
          </a:custGeom>
          <a:blipFill>
            <a:blip r:embed="rId4"/>
            <a:stretch>
              <a:fillRect l="-48387" t="-98265" r="-50620" b="-131828"/>
            </a:stretch>
          </a:blipFill>
        </p:spPr>
        <p:txBody>
          <a:bodyPr/>
          <a:lstStyle/>
          <a:p>
            <a:endParaRPr lang="en-IN"/>
          </a:p>
        </p:txBody>
      </p:sp>
      <p:sp>
        <p:nvSpPr>
          <p:cNvPr id="10" name="Freeform 10"/>
          <p:cNvSpPr/>
          <p:nvPr/>
        </p:nvSpPr>
        <p:spPr>
          <a:xfrm>
            <a:off x="12275561" y="2398234"/>
            <a:ext cx="5290672" cy="5906485"/>
          </a:xfrm>
          <a:custGeom>
            <a:avLst/>
            <a:gdLst/>
            <a:ahLst/>
            <a:cxnLst/>
            <a:rect l="l" t="t" r="r" b="b"/>
            <a:pathLst>
              <a:path w="5290672" h="5906485">
                <a:moveTo>
                  <a:pt x="0" y="0"/>
                </a:moveTo>
                <a:lnTo>
                  <a:pt x="5290672" y="0"/>
                </a:lnTo>
                <a:lnTo>
                  <a:pt x="5290672" y="5906485"/>
                </a:lnTo>
                <a:lnTo>
                  <a:pt x="0" y="5906485"/>
                </a:lnTo>
                <a:lnTo>
                  <a:pt x="0" y="0"/>
                </a:lnTo>
                <a:close/>
              </a:path>
            </a:pathLst>
          </a:custGeom>
          <a:blipFill>
            <a:blip r:embed="rId5"/>
            <a:stretch>
              <a:fillRect l="-484" r="-484"/>
            </a:stretch>
          </a:blipFill>
        </p:spPr>
        <p:txBody>
          <a:bodyPr/>
          <a:lstStyle/>
          <a:p>
            <a:endParaRPr lang="en-IN"/>
          </a:p>
        </p:txBody>
      </p:sp>
      <p:sp>
        <p:nvSpPr>
          <p:cNvPr id="11" name="Freeform 11"/>
          <p:cNvSpPr/>
          <p:nvPr/>
        </p:nvSpPr>
        <p:spPr>
          <a:xfrm>
            <a:off x="1028700" y="7670393"/>
            <a:ext cx="6831731" cy="2015347"/>
          </a:xfrm>
          <a:custGeom>
            <a:avLst/>
            <a:gdLst/>
            <a:ahLst/>
            <a:cxnLst/>
            <a:rect l="l" t="t" r="r" b="b"/>
            <a:pathLst>
              <a:path w="6831731" h="2015347">
                <a:moveTo>
                  <a:pt x="0" y="0"/>
                </a:moveTo>
                <a:lnTo>
                  <a:pt x="6831731" y="0"/>
                </a:lnTo>
                <a:lnTo>
                  <a:pt x="6831731" y="2015347"/>
                </a:lnTo>
                <a:lnTo>
                  <a:pt x="0" y="2015347"/>
                </a:lnTo>
                <a:lnTo>
                  <a:pt x="0" y="0"/>
                </a:lnTo>
                <a:close/>
              </a:path>
            </a:pathLst>
          </a:custGeom>
          <a:blipFill>
            <a:blip r:embed="rId6"/>
            <a:stretch>
              <a:fillRect t="-2617" b="-2617"/>
            </a:stretch>
          </a:blipFill>
        </p:spPr>
        <p:txBody>
          <a:bodyPr/>
          <a:lstStyle/>
          <a:p>
            <a:endParaRPr lang="en-IN"/>
          </a:p>
        </p:txBody>
      </p:sp>
      <p:sp>
        <p:nvSpPr>
          <p:cNvPr id="12" name="TextBox 12"/>
          <p:cNvSpPr txBox="1"/>
          <p:nvPr/>
        </p:nvSpPr>
        <p:spPr>
          <a:xfrm>
            <a:off x="1038225" y="2426809"/>
            <a:ext cx="9063861" cy="1568184"/>
          </a:xfrm>
          <a:prstGeom prst="rect">
            <a:avLst/>
          </a:prstGeom>
        </p:spPr>
        <p:txBody>
          <a:bodyPr lIns="0" tIns="0" rIns="0" bIns="0" rtlCol="0" anchor="t">
            <a:spAutoFit/>
          </a:bodyPr>
          <a:lstStyle/>
          <a:p>
            <a:pPr algn="l">
              <a:lnSpc>
                <a:spcPts val="6192"/>
              </a:lnSpc>
            </a:pPr>
            <a:r>
              <a:rPr lang="en-US" sz="5160" dirty="0">
                <a:solidFill>
                  <a:srgbClr val="FFFFFF"/>
                </a:solidFill>
                <a:latin typeface="Droid Serif Bold"/>
                <a:ea typeface="Droid Serif Bold"/>
                <a:cs typeface="Droid Serif Bold"/>
                <a:sym typeface="Droid Serif Bold"/>
              </a:rPr>
              <a:t>Social Media</a:t>
            </a:r>
          </a:p>
          <a:p>
            <a:pPr algn="l">
              <a:lnSpc>
                <a:spcPts val="6192"/>
              </a:lnSpc>
            </a:pPr>
            <a:endParaRPr lang="en-US" sz="5160" dirty="0">
              <a:solidFill>
                <a:srgbClr val="FFFFFF"/>
              </a:solidFill>
              <a:latin typeface="Droid Serif Bold"/>
              <a:ea typeface="Droid Serif Bold"/>
              <a:cs typeface="Droid Serif Bold"/>
              <a:sym typeface="Droid Serif Bold"/>
            </a:endParaRPr>
          </a:p>
        </p:txBody>
      </p:sp>
      <p:sp>
        <p:nvSpPr>
          <p:cNvPr id="13" name="TextBox 13"/>
          <p:cNvSpPr txBox="1"/>
          <p:nvPr/>
        </p:nvSpPr>
        <p:spPr>
          <a:xfrm>
            <a:off x="1028700" y="3689689"/>
            <a:ext cx="10498201" cy="3543342"/>
          </a:xfrm>
          <a:prstGeom prst="rect">
            <a:avLst/>
          </a:prstGeom>
        </p:spPr>
        <p:txBody>
          <a:bodyPr lIns="0" tIns="0" rIns="0" bIns="0" rtlCol="0" anchor="t">
            <a:spAutoFit/>
          </a:bodyPr>
          <a:lstStyle/>
          <a:p>
            <a:pPr algn="l">
              <a:lnSpc>
                <a:spcPts val="3079"/>
              </a:lnSpc>
            </a:pPr>
            <a:r>
              <a:rPr lang="en-US" sz="2199" dirty="0">
                <a:solidFill>
                  <a:srgbClr val="000000"/>
                </a:solidFill>
                <a:latin typeface="Arial" panose="020B0604020202020204" pitchFamily="34" charset="0"/>
                <a:ea typeface="Open Sauce"/>
                <a:cs typeface="Arial" panose="020B0604020202020204" pitchFamily="34" charset="0"/>
                <a:sym typeface="Open Sauce"/>
              </a:rPr>
              <a:t>Social media is a very important part of UBSS student experience. We strive to provide our students with high- quality, relevant and useful content at UBSS. </a:t>
            </a:r>
          </a:p>
          <a:p>
            <a:pPr algn="l">
              <a:lnSpc>
                <a:spcPts val="3079"/>
              </a:lnSpc>
            </a:pPr>
            <a:r>
              <a:rPr lang="en-US" sz="2199" dirty="0">
                <a:solidFill>
                  <a:srgbClr val="000000"/>
                </a:solidFill>
                <a:latin typeface="Arial" panose="020B0604020202020204" pitchFamily="34" charset="0"/>
                <a:ea typeface="Open Sauce"/>
                <a:cs typeface="Arial" panose="020B0604020202020204" pitchFamily="34" charset="0"/>
                <a:sym typeface="Open Sauce"/>
              </a:rPr>
              <a:t> </a:t>
            </a:r>
          </a:p>
          <a:p>
            <a:pPr algn="l">
              <a:lnSpc>
                <a:spcPts val="3079"/>
              </a:lnSpc>
            </a:pPr>
            <a:r>
              <a:rPr lang="en-US" sz="2199" dirty="0">
                <a:solidFill>
                  <a:srgbClr val="000000"/>
                </a:solidFill>
                <a:latin typeface="Arial" panose="020B0604020202020204" pitchFamily="34" charset="0"/>
                <a:ea typeface="Open Sauce"/>
                <a:cs typeface="Arial" panose="020B0604020202020204" pitchFamily="34" charset="0"/>
                <a:sym typeface="Open Sauce"/>
              </a:rPr>
              <a:t>We provide daily content related Business, Entrepreneurship, management and UBSS related news. </a:t>
            </a:r>
          </a:p>
          <a:p>
            <a:pPr algn="l">
              <a:lnSpc>
                <a:spcPts val="3079"/>
              </a:lnSpc>
            </a:pPr>
            <a:endParaRPr lang="en-US" sz="2199"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3079"/>
              </a:lnSpc>
            </a:pPr>
            <a:r>
              <a:rPr lang="en-US" sz="2199" dirty="0">
                <a:solidFill>
                  <a:srgbClr val="000000"/>
                </a:solidFill>
                <a:latin typeface="Arial" panose="020B0604020202020204" pitchFamily="34" charset="0"/>
                <a:ea typeface="Open Sauce"/>
                <a:cs typeface="Arial" panose="020B0604020202020204" pitchFamily="34" charset="0"/>
                <a:sym typeface="Open Sauce"/>
              </a:rPr>
              <a:t>We invite all students to like and follow our social media accounts, including Facebook, Instagram, LinkedIn and YouTube </a:t>
            </a:r>
          </a:p>
          <a:p>
            <a:pPr algn="l">
              <a:lnSpc>
                <a:spcPts val="3079"/>
              </a:lnSpc>
            </a:pPr>
            <a:endParaRPr lang="en-US" sz="2199" dirty="0">
              <a:solidFill>
                <a:srgbClr val="000000"/>
              </a:solidFill>
              <a:latin typeface="Open Sauce"/>
              <a:ea typeface="Open Sauce"/>
              <a:cs typeface="Open Sauce"/>
              <a:sym typeface="Open Sauce"/>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17221200" y="9229725"/>
              <a:ext cx="858138" cy="858138"/>
            </a:xfrm>
            <a:prstGeom prst="rect">
              <a:avLst/>
            </a:prstGeom>
          </p:spPr>
        </p:pic>
        <p:pic>
          <p:nvPicPr>
            <p:cNvPr id="4" name="object 4"/>
            <p:cNvPicPr/>
            <p:nvPr/>
          </p:nvPicPr>
          <p:blipFill>
            <a:blip r:embed="rId2" cstate="print"/>
            <a:stretch>
              <a:fillRect/>
            </a:stretch>
          </p:blipFill>
          <p:spPr>
            <a:xfrm>
              <a:off x="15289021" y="565696"/>
              <a:ext cx="1193507" cy="1193507"/>
            </a:xfrm>
            <a:prstGeom prst="rect">
              <a:avLst/>
            </a:prstGeom>
          </p:spPr>
        </p:pic>
        <p:pic>
          <p:nvPicPr>
            <p:cNvPr id="5" name="object 5"/>
            <p:cNvPicPr/>
            <p:nvPr/>
          </p:nvPicPr>
          <p:blipFill>
            <a:blip r:embed="rId3" cstate="print"/>
            <a:stretch>
              <a:fillRect/>
            </a:stretch>
          </p:blipFill>
          <p:spPr>
            <a:xfrm>
              <a:off x="16741139" y="0"/>
              <a:ext cx="1546859" cy="1548129"/>
            </a:xfrm>
            <a:prstGeom prst="rect">
              <a:avLst/>
            </a:prstGeom>
          </p:spPr>
        </p:pic>
        <p:sp>
          <p:nvSpPr>
            <p:cNvPr id="6" name="object 6"/>
            <p:cNvSpPr/>
            <p:nvPr/>
          </p:nvSpPr>
          <p:spPr>
            <a:xfrm>
              <a:off x="2124964" y="2400300"/>
              <a:ext cx="14357985" cy="1250950"/>
            </a:xfrm>
            <a:custGeom>
              <a:avLst/>
              <a:gdLst/>
              <a:ahLst/>
              <a:cxnLst/>
              <a:rect l="l" t="t" r="r" b="b"/>
              <a:pathLst>
                <a:path w="14357985" h="1250950">
                  <a:moveTo>
                    <a:pt x="13879449" y="0"/>
                  </a:moveTo>
                  <a:lnTo>
                    <a:pt x="478155" y="0"/>
                  </a:lnTo>
                  <a:lnTo>
                    <a:pt x="0" y="1250696"/>
                  </a:lnTo>
                  <a:lnTo>
                    <a:pt x="14357604" y="1250696"/>
                  </a:lnTo>
                  <a:lnTo>
                    <a:pt x="13879449" y="0"/>
                  </a:lnTo>
                  <a:close/>
                </a:path>
              </a:pathLst>
            </a:custGeom>
            <a:solidFill>
              <a:srgbClr val="CC0921"/>
            </a:solidFill>
          </p:spPr>
          <p:txBody>
            <a:bodyPr wrap="square" lIns="0" tIns="0" rIns="0" bIns="0" rtlCol="0"/>
            <a:lstStyle/>
            <a:p>
              <a:endParaRPr/>
            </a:p>
          </p:txBody>
        </p:sp>
      </p:grpSp>
      <p:sp>
        <p:nvSpPr>
          <p:cNvPr id="7" name="object 7"/>
          <p:cNvSpPr txBox="1">
            <a:spLocks noGrp="1"/>
          </p:cNvSpPr>
          <p:nvPr>
            <p:ph type="ctrTitle"/>
          </p:nvPr>
        </p:nvSpPr>
        <p:spPr>
          <a:prstGeom prst="rect">
            <a:avLst/>
          </a:prstGeom>
        </p:spPr>
        <p:txBody>
          <a:bodyPr vert="horz" wrap="square" lIns="0" tIns="539699" rIns="0" bIns="0" rtlCol="0">
            <a:spAutoFit/>
          </a:bodyPr>
          <a:lstStyle/>
          <a:p>
            <a:pPr marL="4325620">
              <a:lnSpc>
                <a:spcPct val="100000"/>
              </a:lnSpc>
              <a:spcBef>
                <a:spcPts val="100"/>
              </a:spcBef>
            </a:pPr>
            <a:r>
              <a:rPr sz="5750" spc="-125" dirty="0">
                <a:latin typeface="Arial" panose="020B0604020202020204" pitchFamily="34" charset="0"/>
                <a:cs typeface="Arial" panose="020B0604020202020204" pitchFamily="34" charset="0"/>
              </a:rPr>
              <a:t>Policies</a:t>
            </a:r>
            <a:r>
              <a:rPr sz="5750" spc="-465" dirty="0">
                <a:latin typeface="Arial" panose="020B0604020202020204" pitchFamily="34" charset="0"/>
                <a:cs typeface="Arial" panose="020B0604020202020204" pitchFamily="34" charset="0"/>
              </a:rPr>
              <a:t> </a:t>
            </a:r>
            <a:r>
              <a:rPr sz="5750" dirty="0">
                <a:latin typeface="Arial" panose="020B0604020202020204" pitchFamily="34" charset="0"/>
                <a:cs typeface="Arial" panose="020B0604020202020204" pitchFamily="34" charset="0"/>
              </a:rPr>
              <a:t>&amp;</a:t>
            </a:r>
            <a:r>
              <a:rPr sz="5750" spc="-430" dirty="0">
                <a:latin typeface="Arial" panose="020B0604020202020204" pitchFamily="34" charset="0"/>
                <a:cs typeface="Arial" panose="020B0604020202020204" pitchFamily="34" charset="0"/>
              </a:rPr>
              <a:t> </a:t>
            </a:r>
            <a:r>
              <a:rPr sz="5750" spc="-10" dirty="0">
                <a:latin typeface="Arial" panose="020B0604020202020204" pitchFamily="34" charset="0"/>
                <a:cs typeface="Arial" panose="020B0604020202020204" pitchFamily="34" charset="0"/>
              </a:rPr>
              <a:t>Procedures</a:t>
            </a:r>
            <a:endParaRPr sz="5750" dirty="0">
              <a:latin typeface="Arial" panose="020B0604020202020204" pitchFamily="34" charset="0"/>
              <a:cs typeface="Arial" panose="020B0604020202020204" pitchFamily="34" charset="0"/>
            </a:endParaRPr>
          </a:p>
        </p:txBody>
      </p:sp>
      <p:grpSp>
        <p:nvGrpSpPr>
          <p:cNvPr id="8" name="object 8"/>
          <p:cNvGrpSpPr/>
          <p:nvPr/>
        </p:nvGrpSpPr>
        <p:grpSpPr>
          <a:xfrm>
            <a:off x="3981450" y="4098797"/>
            <a:ext cx="10753090" cy="4544060"/>
            <a:chOff x="3981450" y="4098797"/>
            <a:chExt cx="10753090" cy="4544060"/>
          </a:xfrm>
        </p:grpSpPr>
        <p:pic>
          <p:nvPicPr>
            <p:cNvPr id="9" name="object 9"/>
            <p:cNvPicPr/>
            <p:nvPr/>
          </p:nvPicPr>
          <p:blipFill>
            <a:blip r:embed="rId4" cstate="print"/>
            <a:stretch>
              <a:fillRect/>
            </a:stretch>
          </p:blipFill>
          <p:spPr>
            <a:xfrm>
              <a:off x="7772400" y="5946520"/>
              <a:ext cx="2313558" cy="2696336"/>
            </a:xfrm>
            <a:prstGeom prst="rect">
              <a:avLst/>
            </a:prstGeom>
          </p:spPr>
        </p:pic>
        <p:sp>
          <p:nvSpPr>
            <p:cNvPr id="10" name="object 10"/>
            <p:cNvSpPr/>
            <p:nvPr/>
          </p:nvSpPr>
          <p:spPr>
            <a:xfrm>
              <a:off x="3981450" y="4098797"/>
              <a:ext cx="10753090" cy="1156970"/>
            </a:xfrm>
            <a:custGeom>
              <a:avLst/>
              <a:gdLst/>
              <a:ahLst/>
              <a:cxnLst/>
              <a:rect l="l" t="t" r="r" b="b"/>
              <a:pathLst>
                <a:path w="10753090" h="1156970">
                  <a:moveTo>
                    <a:pt x="10394696" y="0"/>
                  </a:moveTo>
                  <a:lnTo>
                    <a:pt x="358139" y="0"/>
                  </a:lnTo>
                  <a:lnTo>
                    <a:pt x="0" y="1156715"/>
                  </a:lnTo>
                  <a:lnTo>
                    <a:pt x="10752836" y="1156715"/>
                  </a:lnTo>
                  <a:lnTo>
                    <a:pt x="10394696" y="0"/>
                  </a:lnTo>
                  <a:close/>
                </a:path>
              </a:pathLst>
            </a:custGeom>
            <a:solidFill>
              <a:srgbClr val="CC0921"/>
            </a:solidFill>
          </p:spPr>
          <p:txBody>
            <a:bodyPr wrap="square" lIns="0" tIns="0" rIns="0" bIns="0" rtlCol="0"/>
            <a:lstStyle/>
            <a:p>
              <a:endParaRPr/>
            </a:p>
          </p:txBody>
        </p:sp>
      </p:grpSp>
      <p:sp>
        <p:nvSpPr>
          <p:cNvPr id="11" name="object 11"/>
          <p:cNvSpPr txBox="1"/>
          <p:nvPr/>
        </p:nvSpPr>
        <p:spPr>
          <a:xfrm>
            <a:off x="6627621" y="4305376"/>
            <a:ext cx="5157470" cy="711835"/>
          </a:xfrm>
          <a:prstGeom prst="rect">
            <a:avLst/>
          </a:prstGeom>
        </p:spPr>
        <p:txBody>
          <a:bodyPr vert="horz" wrap="square" lIns="0" tIns="12700" rIns="0" bIns="0" rtlCol="0">
            <a:spAutoFit/>
          </a:bodyPr>
          <a:lstStyle/>
          <a:p>
            <a:pPr marL="12700">
              <a:lnSpc>
                <a:spcPct val="100000"/>
              </a:lnSpc>
              <a:spcBef>
                <a:spcPts val="100"/>
              </a:spcBef>
            </a:pPr>
            <a:r>
              <a:rPr sz="4500" b="1" spc="-35" dirty="0">
                <a:solidFill>
                  <a:srgbClr val="FFFFFF"/>
                </a:solidFill>
                <a:latin typeface="Arial" panose="020B0604020202020204" pitchFamily="34" charset="0"/>
                <a:cs typeface="Arial" panose="020B0604020202020204" pitchFamily="34" charset="0"/>
              </a:rPr>
              <a:t>Other</a:t>
            </a:r>
            <a:r>
              <a:rPr sz="4500" b="1" spc="-340" dirty="0">
                <a:solidFill>
                  <a:srgbClr val="FFFFFF"/>
                </a:solidFill>
                <a:latin typeface="Arial" panose="020B0604020202020204" pitchFamily="34" charset="0"/>
                <a:cs typeface="Arial" panose="020B0604020202020204" pitchFamily="34" charset="0"/>
              </a:rPr>
              <a:t> </a:t>
            </a:r>
            <a:r>
              <a:rPr sz="4500" b="1" spc="-10" dirty="0">
                <a:solidFill>
                  <a:srgbClr val="FFFFFF"/>
                </a:solidFill>
                <a:latin typeface="Arial" panose="020B0604020202020204" pitchFamily="34" charset="0"/>
                <a:cs typeface="Arial" panose="020B0604020202020204" pitchFamily="34" charset="0"/>
              </a:rPr>
              <a:t>Procedures</a:t>
            </a:r>
            <a:endParaRPr sz="4500" dirty="0">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5637632" y="7687125"/>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3903345" y="2013062"/>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5310412" y="509941"/>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228600" y="2222909"/>
            <a:ext cx="11677103" cy="1104328"/>
            <a:chOff x="0" y="0"/>
            <a:chExt cx="7202851" cy="704164"/>
          </a:xfrm>
        </p:grpSpPr>
        <p:sp>
          <p:nvSpPr>
            <p:cNvPr id="7" name="Freeform 7"/>
            <p:cNvSpPr/>
            <p:nvPr/>
          </p:nvSpPr>
          <p:spPr>
            <a:xfrm>
              <a:off x="0" y="0"/>
              <a:ext cx="7202851" cy="704164"/>
            </a:xfrm>
            <a:custGeom>
              <a:avLst/>
              <a:gdLst/>
              <a:ahLst/>
              <a:cxnLst/>
              <a:rect l="l" t="t" r="r" b="b"/>
              <a:pathLst>
                <a:path w="7202851" h="704164">
                  <a:moveTo>
                    <a:pt x="203200" y="0"/>
                  </a:moveTo>
                  <a:lnTo>
                    <a:pt x="6999651" y="0"/>
                  </a:lnTo>
                  <a:lnTo>
                    <a:pt x="7202851" y="704164"/>
                  </a:lnTo>
                  <a:lnTo>
                    <a:pt x="0" y="704164"/>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6948851" cy="685114"/>
            </a:xfrm>
            <a:prstGeom prst="rect">
              <a:avLst/>
            </a:prstGeom>
          </p:spPr>
          <p:txBody>
            <a:bodyPr lIns="50800" tIns="50800" rIns="50800" bIns="50800" rtlCol="0" anchor="ctr"/>
            <a:lstStyle/>
            <a:p>
              <a:pPr algn="ctr">
                <a:lnSpc>
                  <a:spcPts val="2574"/>
                </a:lnSpc>
              </a:pPr>
              <a:endParaRPr/>
            </a:p>
          </p:txBody>
        </p:sp>
      </p:grpSp>
      <p:sp>
        <p:nvSpPr>
          <p:cNvPr id="11" name="TextBox 11"/>
          <p:cNvSpPr txBox="1"/>
          <p:nvPr/>
        </p:nvSpPr>
        <p:spPr>
          <a:xfrm>
            <a:off x="1038225" y="2452501"/>
            <a:ext cx="9063861" cy="788854"/>
          </a:xfrm>
          <a:prstGeom prst="rect">
            <a:avLst/>
          </a:prstGeom>
        </p:spPr>
        <p:txBody>
          <a:bodyPr lIns="0" tIns="0" rIns="0" bIns="0" rtlCol="0" anchor="t">
            <a:spAutoFit/>
          </a:bodyPr>
          <a:lstStyle/>
          <a:p>
            <a:pPr algn="l">
              <a:lnSpc>
                <a:spcPts val="6192"/>
              </a:lnSpc>
            </a:pPr>
            <a:r>
              <a:rPr lang="en-US" sz="5160" dirty="0">
                <a:solidFill>
                  <a:srgbClr val="FFFFFF"/>
                </a:solidFill>
                <a:latin typeface="Droid Serif Bold"/>
                <a:ea typeface="Droid Serif Bold"/>
                <a:cs typeface="Droid Serif Bold"/>
                <a:sym typeface="Droid Serif Bold"/>
              </a:rPr>
              <a:t>Policies and Procedures</a:t>
            </a:r>
          </a:p>
        </p:txBody>
      </p:sp>
      <p:sp>
        <p:nvSpPr>
          <p:cNvPr id="12" name="TextBox 12"/>
          <p:cNvSpPr txBox="1"/>
          <p:nvPr/>
        </p:nvSpPr>
        <p:spPr>
          <a:xfrm>
            <a:off x="1028700" y="3689605"/>
            <a:ext cx="14723392" cy="1057275"/>
          </a:xfrm>
          <a:prstGeom prst="rect">
            <a:avLst/>
          </a:prstGeom>
        </p:spPr>
        <p:txBody>
          <a:bodyPr lIns="0" tIns="0" rIns="0" bIns="0" rtlCol="0" anchor="t">
            <a:spAutoFit/>
          </a:bodyPr>
          <a:lstStyle/>
          <a:p>
            <a:pPr algn="l">
              <a:lnSpc>
                <a:spcPts val="4200"/>
              </a:lnSpc>
            </a:pPr>
            <a:r>
              <a:rPr lang="en-US" sz="3000" dirty="0">
                <a:solidFill>
                  <a:srgbClr val="000000"/>
                </a:solidFill>
                <a:latin typeface="Arial" panose="020B0604020202020204" pitchFamily="34" charset="0"/>
                <a:ea typeface="Open Sauce Bold"/>
                <a:cs typeface="Arial" panose="020B0604020202020204" pitchFamily="34" charset="0"/>
                <a:sym typeface="Open Sauce Bold"/>
              </a:rPr>
              <a:t>You can find all UBSS Policies and Procedures on our website.</a:t>
            </a:r>
          </a:p>
          <a:p>
            <a:pPr algn="l">
              <a:lnSpc>
                <a:spcPts val="4200"/>
              </a:lnSpc>
            </a:pPr>
            <a:r>
              <a:rPr lang="en-US" sz="3000" u="sng" dirty="0">
                <a:solidFill>
                  <a:srgbClr val="000000"/>
                </a:solidFill>
                <a:latin typeface="Arial" panose="020B0604020202020204" pitchFamily="34" charset="0"/>
                <a:ea typeface="Open Sauce"/>
                <a:cs typeface="Arial" panose="020B0604020202020204" pitchFamily="34" charset="0"/>
                <a:sym typeface="Open Sauce"/>
                <a:hlinkClick r:id="rId4" tooltip="https://www.ubss.edu.au/policies-and-procedures"/>
              </a:rPr>
              <a:t>https://www.ubss.edu.au/policies-and-procedures</a:t>
            </a:r>
          </a:p>
        </p:txBody>
      </p:sp>
      <p:sp>
        <p:nvSpPr>
          <p:cNvPr id="13" name="Freeform 14"/>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5"/>
            <a:stretch>
              <a:fillRect t="-2846" b="-1156"/>
            </a:stretch>
          </a:blipFill>
        </p:spPr>
        <p:txBody>
          <a:bodyPr/>
          <a:lstStyle/>
          <a:p>
            <a:endParaRPr lang="en-IN"/>
          </a:p>
        </p:txBody>
      </p:sp>
      <p:sp>
        <p:nvSpPr>
          <p:cNvPr id="14" name="Freeform 10">
            <a:extLst>
              <a:ext uri="{FF2B5EF4-FFF2-40B4-BE49-F238E27FC236}">
                <a16:creationId xmlns:a16="http://schemas.microsoft.com/office/drawing/2014/main" id="{58EE40CD-EF72-4DDB-85EB-6616AF8395D2}"/>
              </a:ext>
            </a:extLst>
          </p:cNvPr>
          <p:cNvSpPr/>
          <p:nvPr/>
        </p:nvSpPr>
        <p:spPr>
          <a:xfrm>
            <a:off x="533400" y="5146853"/>
            <a:ext cx="14217216" cy="5006961"/>
          </a:xfrm>
          <a:custGeom>
            <a:avLst/>
            <a:gdLst/>
            <a:ahLst/>
            <a:cxnLst/>
            <a:rect l="l" t="t" r="r" b="b"/>
            <a:pathLst>
              <a:path w="14217216" h="5006961">
                <a:moveTo>
                  <a:pt x="0" y="0"/>
                </a:moveTo>
                <a:lnTo>
                  <a:pt x="14217215" y="0"/>
                </a:lnTo>
                <a:lnTo>
                  <a:pt x="14217215" y="5006961"/>
                </a:lnTo>
                <a:lnTo>
                  <a:pt x="0" y="5006961"/>
                </a:lnTo>
                <a:lnTo>
                  <a:pt x="0" y="0"/>
                </a:lnTo>
                <a:close/>
              </a:path>
            </a:pathLst>
          </a:custGeom>
          <a:blipFill>
            <a:blip r:embed="rId6"/>
            <a:stretch>
              <a:fillRect l="-1191" r="-26" b="-721"/>
            </a:stretch>
          </a:blipFill>
        </p:spPr>
        <p:txBody>
          <a:bodyPr/>
          <a:lstStyle/>
          <a:p>
            <a:endParaRPr lang="en-IN" dirty="0">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678915" y="853155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3869927" y="1773638"/>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5379992" y="447083"/>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304800" y="2446454"/>
            <a:ext cx="11534067" cy="1104328"/>
            <a:chOff x="0" y="0"/>
            <a:chExt cx="7202851" cy="704164"/>
          </a:xfrm>
        </p:grpSpPr>
        <p:sp>
          <p:nvSpPr>
            <p:cNvPr id="7" name="Freeform 7"/>
            <p:cNvSpPr/>
            <p:nvPr/>
          </p:nvSpPr>
          <p:spPr>
            <a:xfrm>
              <a:off x="0" y="0"/>
              <a:ext cx="7202851" cy="704164"/>
            </a:xfrm>
            <a:custGeom>
              <a:avLst/>
              <a:gdLst/>
              <a:ahLst/>
              <a:cxnLst/>
              <a:rect l="l" t="t" r="r" b="b"/>
              <a:pathLst>
                <a:path w="7202851" h="704164">
                  <a:moveTo>
                    <a:pt x="203200" y="0"/>
                  </a:moveTo>
                  <a:lnTo>
                    <a:pt x="6999651" y="0"/>
                  </a:lnTo>
                  <a:lnTo>
                    <a:pt x="7202851" y="704164"/>
                  </a:lnTo>
                  <a:lnTo>
                    <a:pt x="0" y="704164"/>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6948851" cy="685114"/>
            </a:xfrm>
            <a:prstGeom prst="rect">
              <a:avLst/>
            </a:prstGeom>
          </p:spPr>
          <p:txBody>
            <a:bodyPr lIns="50800" tIns="50800" rIns="50800" bIns="50800" rtlCol="0" anchor="ctr"/>
            <a:lstStyle/>
            <a:p>
              <a:pPr algn="ctr">
                <a:lnSpc>
                  <a:spcPts val="2574"/>
                </a:lnSpc>
              </a:pPr>
              <a:endParaRPr/>
            </a:p>
          </p:txBody>
        </p:sp>
      </p:grpSp>
      <p:sp>
        <p:nvSpPr>
          <p:cNvPr id="10" name="TextBox 10"/>
          <p:cNvSpPr txBox="1"/>
          <p:nvPr/>
        </p:nvSpPr>
        <p:spPr>
          <a:xfrm>
            <a:off x="1038225" y="2617309"/>
            <a:ext cx="9063861" cy="788854"/>
          </a:xfrm>
          <a:prstGeom prst="rect">
            <a:avLst/>
          </a:prstGeom>
        </p:spPr>
        <p:txBody>
          <a:bodyPr lIns="0" tIns="0" rIns="0" bIns="0" rtlCol="0" anchor="t">
            <a:spAutoFit/>
          </a:bodyPr>
          <a:lstStyle/>
          <a:p>
            <a:pPr algn="l">
              <a:lnSpc>
                <a:spcPts val="6192"/>
              </a:lnSpc>
            </a:pPr>
            <a:r>
              <a:rPr lang="en-US" sz="5160" dirty="0">
                <a:solidFill>
                  <a:srgbClr val="FFFFFF"/>
                </a:solidFill>
                <a:latin typeface="Droid Serif Bold"/>
                <a:ea typeface="Droid Serif Bold"/>
                <a:cs typeface="Droid Serif Bold"/>
                <a:sym typeface="Droid Serif Bold"/>
              </a:rPr>
              <a:t>Policies and Procedures</a:t>
            </a:r>
          </a:p>
        </p:txBody>
      </p:sp>
      <p:sp>
        <p:nvSpPr>
          <p:cNvPr id="11" name="TextBox 11"/>
          <p:cNvSpPr txBox="1"/>
          <p:nvPr/>
        </p:nvSpPr>
        <p:spPr>
          <a:xfrm>
            <a:off x="1028700" y="3832480"/>
            <a:ext cx="15963599" cy="6120073"/>
          </a:xfrm>
          <a:prstGeom prst="rect">
            <a:avLst/>
          </a:prstGeom>
        </p:spPr>
        <p:txBody>
          <a:bodyPr lIns="0" tIns="0" rIns="0" bIns="0" rtlCol="0" anchor="t">
            <a:spAutoFit/>
          </a:bodyPr>
          <a:lstStyle/>
          <a:p>
            <a:pPr algn="l">
              <a:lnSpc>
                <a:spcPts val="3220"/>
              </a:lnSpc>
            </a:pPr>
            <a:r>
              <a:rPr lang="en-US" sz="2300" dirty="0">
                <a:solidFill>
                  <a:srgbClr val="000000"/>
                </a:solidFill>
                <a:latin typeface="Arial" panose="020B0604020202020204" pitchFamily="34" charset="0"/>
                <a:ea typeface="Open Sauce Bold"/>
                <a:cs typeface="Arial" panose="020B0604020202020204" pitchFamily="34" charset="0"/>
                <a:sym typeface="Open Sauce Bold"/>
              </a:rPr>
              <a:t>Process for Student Grievances and Appeals (Academic and Non-Academic)</a:t>
            </a:r>
          </a:p>
          <a:p>
            <a:pPr algn="l">
              <a:lnSpc>
                <a:spcPts val="3220"/>
              </a:lnSpc>
            </a:pPr>
            <a:endParaRPr lang="en-US" sz="2300" dirty="0">
              <a:solidFill>
                <a:srgbClr val="000000"/>
              </a:solidFill>
              <a:latin typeface="Arial" panose="020B0604020202020204" pitchFamily="34" charset="0"/>
              <a:ea typeface="Open Sauce Bold"/>
              <a:cs typeface="Arial" panose="020B0604020202020204" pitchFamily="34" charset="0"/>
              <a:sym typeface="Open Sauce Bold"/>
            </a:endParaRPr>
          </a:p>
          <a:p>
            <a:pPr algn="l">
              <a:lnSpc>
                <a:spcPts val="3220"/>
              </a:lnSpc>
            </a:pPr>
            <a:r>
              <a:rPr lang="en-US" sz="2300" dirty="0">
                <a:solidFill>
                  <a:srgbClr val="000000"/>
                </a:solidFill>
                <a:latin typeface="Arial" panose="020B0604020202020204" pitchFamily="34" charset="0"/>
                <a:ea typeface="Open Sauce"/>
                <a:cs typeface="Arial" panose="020B0604020202020204" pitchFamily="34" charset="0"/>
                <a:sym typeface="Open Sauce"/>
              </a:rPr>
              <a:t>If you have a grievance, your first point of contact should be Student Services or the Student Success Manager, as per existing policies. You can reach them in person during UBSS opening hours, or via email or telephone.</a:t>
            </a:r>
          </a:p>
          <a:p>
            <a:pPr algn="l">
              <a:lnSpc>
                <a:spcPts val="3220"/>
              </a:lnSpc>
            </a:pPr>
            <a:endParaRPr lang="en-US" sz="230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3220"/>
              </a:lnSpc>
            </a:pPr>
            <a:r>
              <a:rPr lang="en-US" sz="2300" dirty="0">
                <a:solidFill>
                  <a:srgbClr val="000000"/>
                </a:solidFill>
                <a:latin typeface="Arial" panose="020B0604020202020204" pitchFamily="34" charset="0"/>
                <a:ea typeface="Open Sauce"/>
                <a:cs typeface="Arial" panose="020B0604020202020204" pitchFamily="34" charset="0"/>
                <a:sym typeface="Open Sauce"/>
              </a:rPr>
              <a:t>You can also schedule appointments with your Academic Programs Director to address any issues related to your experience at UBSS.</a:t>
            </a:r>
          </a:p>
          <a:p>
            <a:pPr algn="l">
              <a:lnSpc>
                <a:spcPts val="3220"/>
              </a:lnSpc>
            </a:pPr>
            <a:endParaRPr lang="en-US" sz="230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3220"/>
              </a:lnSpc>
            </a:pPr>
            <a:r>
              <a:rPr lang="en-US" sz="2300" dirty="0">
                <a:solidFill>
                  <a:srgbClr val="000000"/>
                </a:solidFill>
                <a:latin typeface="Arial" panose="020B0604020202020204" pitchFamily="34" charset="0"/>
                <a:ea typeface="Open Sauce"/>
                <a:cs typeface="Arial" panose="020B0604020202020204" pitchFamily="34" charset="0"/>
                <a:sym typeface="Open Sauce"/>
              </a:rPr>
              <a:t>Please follow the procedures outlined in the relevant policies, such as the Grievance and Appeals policies (Academic and Non-Academic) and the Student Code of Conduct.</a:t>
            </a:r>
          </a:p>
          <a:p>
            <a:pPr algn="l">
              <a:lnSpc>
                <a:spcPts val="3220"/>
              </a:lnSpc>
            </a:pPr>
            <a:endParaRPr lang="en-US" sz="230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3220"/>
              </a:lnSpc>
            </a:pPr>
            <a:r>
              <a:rPr lang="en-US" sz="2300" dirty="0">
                <a:solidFill>
                  <a:srgbClr val="000000"/>
                </a:solidFill>
                <a:latin typeface="Arial" panose="020B0604020202020204" pitchFamily="34" charset="0"/>
                <a:ea typeface="Open Sauce"/>
                <a:cs typeface="Arial" panose="020B0604020202020204" pitchFamily="34" charset="0"/>
                <a:sym typeface="Open Sauce"/>
              </a:rPr>
              <a:t>If you are not satisfied with the outcome after following these procedures, you may contact the Commonwealth Ombudsman for higher education student complaints: </a:t>
            </a:r>
            <a:r>
              <a:rPr lang="en-US" sz="2300" dirty="0">
                <a:solidFill>
                  <a:srgbClr val="000000"/>
                </a:solidFill>
                <a:latin typeface="Arial" panose="020B0604020202020204" pitchFamily="34" charset="0"/>
                <a:ea typeface="Open Sauce"/>
                <a:cs typeface="Arial" panose="020B0604020202020204" pitchFamily="34" charset="0"/>
                <a:sym typeface="Open Sauce"/>
                <a:hlinkClick r:id="rId4"/>
              </a:rPr>
              <a:t>https://www.ombudsman.gov.au/complaints</a:t>
            </a:r>
            <a:r>
              <a:rPr lang="en-US" sz="2300" dirty="0">
                <a:solidFill>
                  <a:srgbClr val="000000"/>
                </a:solidFill>
                <a:latin typeface="Arial" panose="020B0604020202020204" pitchFamily="34" charset="0"/>
                <a:ea typeface="Open Sauce"/>
                <a:cs typeface="Arial" panose="020B0604020202020204" pitchFamily="34" charset="0"/>
                <a:sym typeface="Open Sauce"/>
              </a:rPr>
              <a:t> </a:t>
            </a:r>
          </a:p>
          <a:p>
            <a:pPr algn="l">
              <a:lnSpc>
                <a:spcPts val="3220"/>
              </a:lnSpc>
            </a:pPr>
            <a:endParaRPr lang="en-US" sz="2300" u="sng" dirty="0">
              <a:solidFill>
                <a:srgbClr val="000000"/>
              </a:solidFill>
              <a:latin typeface="Arial" panose="020B0604020202020204" pitchFamily="34" charset="0"/>
              <a:ea typeface="Open Sauce"/>
              <a:cs typeface="Arial" panose="020B0604020202020204" pitchFamily="34" charset="0"/>
              <a:sym typeface="Open Sauce"/>
              <a:hlinkClick r:id="rId5" tooltip="https://www.ombudsman.vic.gov.au/"/>
            </a:endParaRPr>
          </a:p>
          <a:p>
            <a:pPr algn="l">
              <a:lnSpc>
                <a:spcPts val="3220"/>
              </a:lnSpc>
            </a:pPr>
            <a:r>
              <a:rPr lang="en-AU" sz="2300" kern="0" dirty="0">
                <a:effectLst/>
                <a:latin typeface="Arial" panose="020B0604020202020204" pitchFamily="34" charset="0"/>
                <a:ea typeface="Aptos" panose="020B0004020202020204" pitchFamily="34" charset="0"/>
                <a:cs typeface="Arial" panose="020B0604020202020204" pitchFamily="34" charset="0"/>
              </a:rPr>
              <a:t>You may also contact the National Student Ombudsman at any time: </a:t>
            </a:r>
            <a:r>
              <a:rPr lang="en-AU" sz="2300" u="sng" kern="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https://www.nso.gov.au/</a:t>
            </a:r>
            <a:endParaRPr lang="en-US" sz="2300" u="sng" dirty="0">
              <a:solidFill>
                <a:srgbClr val="000000"/>
              </a:solidFill>
              <a:latin typeface="Arial" panose="020B0604020202020204" pitchFamily="34" charset="0"/>
              <a:ea typeface="Open Sauce"/>
              <a:cs typeface="Arial" panose="020B0604020202020204" pitchFamily="34" charset="0"/>
              <a:sym typeface="Open Sauce"/>
              <a:hlinkClick r:id="rId5" tooltip="https://www.ombudsman.vic.gov.au/"/>
            </a:endParaRPr>
          </a:p>
        </p:txBody>
      </p:sp>
      <p:sp>
        <p:nvSpPr>
          <p:cNvPr id="12" name="Freeform 14"/>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7"/>
            <a:stretch>
              <a:fillRect t="-2846" b="-1156"/>
            </a:stretch>
          </a:blipFill>
        </p:spPr>
        <p:txBody>
          <a:bodyPr/>
          <a:lstStyle/>
          <a:p>
            <a:endParaRPr lang="en-IN"/>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dirty="0"/>
          </a:p>
        </p:txBody>
      </p:sp>
      <p:sp>
        <p:nvSpPr>
          <p:cNvPr id="3" name="Freeform 3"/>
          <p:cNvSpPr/>
          <p:nvPr/>
        </p:nvSpPr>
        <p:spPr>
          <a:xfrm>
            <a:off x="16230600" y="8382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3944600" y="1293428"/>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5497457" y="136600"/>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231869" y="2457058"/>
            <a:ext cx="11374545" cy="1104328"/>
            <a:chOff x="0" y="0"/>
            <a:chExt cx="7202851" cy="704164"/>
          </a:xfrm>
        </p:grpSpPr>
        <p:sp>
          <p:nvSpPr>
            <p:cNvPr id="7" name="Freeform 7"/>
            <p:cNvSpPr/>
            <p:nvPr/>
          </p:nvSpPr>
          <p:spPr>
            <a:xfrm>
              <a:off x="0" y="0"/>
              <a:ext cx="7202851" cy="704164"/>
            </a:xfrm>
            <a:custGeom>
              <a:avLst/>
              <a:gdLst/>
              <a:ahLst/>
              <a:cxnLst/>
              <a:rect l="l" t="t" r="r" b="b"/>
              <a:pathLst>
                <a:path w="7202851" h="704164">
                  <a:moveTo>
                    <a:pt x="203200" y="0"/>
                  </a:moveTo>
                  <a:lnTo>
                    <a:pt x="6999651" y="0"/>
                  </a:lnTo>
                  <a:lnTo>
                    <a:pt x="7202851" y="704164"/>
                  </a:lnTo>
                  <a:lnTo>
                    <a:pt x="0" y="704164"/>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6948851" cy="685114"/>
            </a:xfrm>
            <a:prstGeom prst="rect">
              <a:avLst/>
            </a:prstGeom>
          </p:spPr>
          <p:txBody>
            <a:bodyPr lIns="50800" tIns="50800" rIns="50800" bIns="50800" rtlCol="0" anchor="ctr"/>
            <a:lstStyle/>
            <a:p>
              <a:pPr algn="ctr">
                <a:lnSpc>
                  <a:spcPts val="2574"/>
                </a:lnSpc>
              </a:pPr>
              <a:endParaRPr/>
            </a:p>
          </p:txBody>
        </p:sp>
      </p:grpSp>
      <p:sp>
        <p:nvSpPr>
          <p:cNvPr id="10" name="Freeform 10"/>
          <p:cNvSpPr/>
          <p:nvPr/>
        </p:nvSpPr>
        <p:spPr>
          <a:xfrm>
            <a:off x="11589849" y="4090153"/>
            <a:ext cx="5669451" cy="3996498"/>
          </a:xfrm>
          <a:custGeom>
            <a:avLst/>
            <a:gdLst/>
            <a:ahLst/>
            <a:cxnLst/>
            <a:rect l="l" t="t" r="r" b="b"/>
            <a:pathLst>
              <a:path w="5669451" h="3996498">
                <a:moveTo>
                  <a:pt x="0" y="0"/>
                </a:moveTo>
                <a:lnTo>
                  <a:pt x="5669451" y="0"/>
                </a:lnTo>
                <a:lnTo>
                  <a:pt x="5669451" y="3996498"/>
                </a:lnTo>
                <a:lnTo>
                  <a:pt x="0" y="3996498"/>
                </a:lnTo>
                <a:lnTo>
                  <a:pt x="0" y="0"/>
                </a:lnTo>
                <a:close/>
              </a:path>
            </a:pathLst>
          </a:custGeom>
          <a:blipFill>
            <a:blip r:embed="rId4"/>
            <a:stretch>
              <a:fillRect/>
            </a:stretch>
          </a:blipFill>
        </p:spPr>
        <p:txBody>
          <a:bodyPr/>
          <a:lstStyle/>
          <a:p>
            <a:endParaRPr lang="en-IN"/>
          </a:p>
        </p:txBody>
      </p:sp>
      <p:sp>
        <p:nvSpPr>
          <p:cNvPr id="11" name="TextBox 11"/>
          <p:cNvSpPr txBox="1"/>
          <p:nvPr/>
        </p:nvSpPr>
        <p:spPr>
          <a:xfrm>
            <a:off x="1038225" y="2617309"/>
            <a:ext cx="9063861" cy="788854"/>
          </a:xfrm>
          <a:prstGeom prst="rect">
            <a:avLst/>
          </a:prstGeom>
        </p:spPr>
        <p:txBody>
          <a:bodyPr lIns="0" tIns="0" rIns="0" bIns="0" rtlCol="0" anchor="t">
            <a:spAutoFit/>
          </a:bodyPr>
          <a:lstStyle/>
          <a:p>
            <a:pPr algn="l">
              <a:lnSpc>
                <a:spcPts val="6192"/>
              </a:lnSpc>
            </a:pPr>
            <a:r>
              <a:rPr lang="en-US" sz="5160" dirty="0">
                <a:solidFill>
                  <a:srgbClr val="FFFFFF"/>
                </a:solidFill>
                <a:latin typeface="Droid Serif Bold"/>
                <a:ea typeface="Droid Serif Bold"/>
                <a:cs typeface="Droid Serif Bold"/>
                <a:sym typeface="Droid Serif Bold"/>
              </a:rPr>
              <a:t>Compliance (DHA)</a:t>
            </a:r>
          </a:p>
        </p:txBody>
      </p:sp>
      <p:sp>
        <p:nvSpPr>
          <p:cNvPr id="12" name="TextBox 12"/>
          <p:cNvSpPr txBox="1"/>
          <p:nvPr/>
        </p:nvSpPr>
        <p:spPr>
          <a:xfrm>
            <a:off x="1028701" y="3771900"/>
            <a:ext cx="10377158" cy="6245299"/>
          </a:xfrm>
          <a:prstGeom prst="rect">
            <a:avLst/>
          </a:prstGeom>
        </p:spPr>
        <p:txBody>
          <a:bodyPr wrap="square" lIns="0" tIns="0" rIns="0" bIns="0" rtlCol="0" anchor="t">
            <a:spAutoFit/>
          </a:bodyPr>
          <a:lstStyle/>
          <a:p>
            <a:pPr algn="l">
              <a:lnSpc>
                <a:spcPts val="3499"/>
              </a:lnSpc>
            </a:pPr>
            <a:r>
              <a:rPr lang="en-US" sz="2499" b="1" dirty="0">
                <a:solidFill>
                  <a:srgbClr val="000000"/>
                </a:solidFill>
                <a:latin typeface="Arial" panose="020B0604020202020204" pitchFamily="34" charset="0"/>
                <a:ea typeface="Open Sauce Bold"/>
                <a:cs typeface="Arial" panose="020B0604020202020204" pitchFamily="34" charset="0"/>
                <a:sym typeface="Open Sauce Bold"/>
              </a:rPr>
              <a:t>Department of Home Affairs (DHA)</a:t>
            </a:r>
          </a:p>
          <a:p>
            <a:pPr algn="l">
              <a:lnSpc>
                <a:spcPts val="3499"/>
              </a:lnSpc>
            </a:pPr>
            <a:endParaRPr lang="en-US" sz="2499" dirty="0">
              <a:solidFill>
                <a:srgbClr val="000000"/>
              </a:solidFill>
              <a:latin typeface="Arial" panose="020B0604020202020204" pitchFamily="34" charset="0"/>
              <a:ea typeface="Open Sauce Bold"/>
              <a:cs typeface="Arial" panose="020B0604020202020204" pitchFamily="34" charset="0"/>
              <a:sym typeface="Open Sauce Bold"/>
            </a:endParaRPr>
          </a:p>
          <a:p>
            <a:pPr algn="l">
              <a:lnSpc>
                <a:spcPts val="3499"/>
              </a:lnSpc>
            </a:pPr>
            <a:r>
              <a:rPr lang="en-US" sz="2499" b="1" dirty="0">
                <a:solidFill>
                  <a:srgbClr val="000000"/>
                </a:solidFill>
                <a:latin typeface="Arial" panose="020B0604020202020204" pitchFamily="34" charset="0"/>
                <a:ea typeface="Open Sauce Bold"/>
                <a:cs typeface="Arial" panose="020B0604020202020204" pitchFamily="34" charset="0"/>
                <a:sym typeface="Open Sauce Bold"/>
              </a:rPr>
              <a:t>DHA deals with:</a:t>
            </a:r>
          </a:p>
          <a:p>
            <a:pPr algn="l">
              <a:lnSpc>
                <a:spcPts val="3499"/>
              </a:lnSpc>
            </a:pPr>
            <a:r>
              <a:rPr lang="en-US" sz="2499" dirty="0">
                <a:solidFill>
                  <a:srgbClr val="000000"/>
                </a:solidFill>
                <a:latin typeface="Arial" panose="020B0604020202020204" pitchFamily="34" charset="0"/>
                <a:ea typeface="Open Sauce"/>
                <a:cs typeface="Arial" panose="020B0604020202020204" pitchFamily="34" charset="0"/>
                <a:sym typeface="Open Sauce"/>
              </a:rPr>
              <a:t>- Students visas</a:t>
            </a:r>
          </a:p>
          <a:p>
            <a:pPr algn="l">
              <a:lnSpc>
                <a:spcPts val="3499"/>
              </a:lnSpc>
            </a:pPr>
            <a:r>
              <a:rPr lang="en-US" sz="2499" dirty="0">
                <a:solidFill>
                  <a:srgbClr val="000000"/>
                </a:solidFill>
                <a:latin typeface="Arial" panose="020B0604020202020204" pitchFamily="34" charset="0"/>
                <a:ea typeface="Open Sauce"/>
                <a:cs typeface="Arial" panose="020B0604020202020204" pitchFamily="34" charset="0"/>
                <a:sym typeface="Open Sauce"/>
              </a:rPr>
              <a:t>- Student visa holders monitoring</a:t>
            </a:r>
          </a:p>
          <a:p>
            <a:pPr algn="l">
              <a:lnSpc>
                <a:spcPts val="3499"/>
              </a:lnSpc>
            </a:pPr>
            <a:endParaRPr lang="en-US" sz="2499" b="1"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3499"/>
              </a:lnSpc>
            </a:pPr>
            <a:r>
              <a:rPr lang="en-US" sz="2499" b="1" dirty="0">
                <a:solidFill>
                  <a:srgbClr val="000000"/>
                </a:solidFill>
                <a:latin typeface="Arial" panose="020B0604020202020204" pitchFamily="34" charset="0"/>
                <a:ea typeface="Open Sauce Bold"/>
                <a:cs typeface="Arial" panose="020B0604020202020204" pitchFamily="34" charset="0"/>
                <a:sym typeface="Open Sauce Bold"/>
              </a:rPr>
              <a:t>DHA is interested in:</a:t>
            </a:r>
          </a:p>
          <a:p>
            <a:pPr algn="l">
              <a:lnSpc>
                <a:spcPts val="3499"/>
              </a:lnSpc>
            </a:pPr>
            <a:r>
              <a:rPr lang="en-US" sz="2499" dirty="0">
                <a:solidFill>
                  <a:srgbClr val="000000"/>
                </a:solidFill>
                <a:latin typeface="Arial" panose="020B0604020202020204" pitchFamily="34" charset="0"/>
                <a:ea typeface="Open Sauce"/>
                <a:cs typeface="Arial" panose="020B0604020202020204" pitchFamily="34" charset="0"/>
                <a:sym typeface="Open Sauce"/>
              </a:rPr>
              <a:t>- Your academic progress</a:t>
            </a:r>
          </a:p>
          <a:p>
            <a:pPr algn="l">
              <a:lnSpc>
                <a:spcPts val="3499"/>
              </a:lnSpc>
            </a:pPr>
            <a:r>
              <a:rPr lang="en-US" sz="2499" dirty="0">
                <a:solidFill>
                  <a:srgbClr val="000000"/>
                </a:solidFill>
                <a:latin typeface="Arial" panose="020B0604020202020204" pitchFamily="34" charset="0"/>
                <a:ea typeface="Open Sauce"/>
                <a:cs typeface="Arial" panose="020B0604020202020204" pitchFamily="34" charset="0"/>
                <a:sym typeface="Open Sauce"/>
              </a:rPr>
              <a:t>- Where you live (via your </a:t>
            </a:r>
            <a:r>
              <a:rPr lang="en-US" sz="2499" dirty="0" err="1">
                <a:solidFill>
                  <a:srgbClr val="000000"/>
                </a:solidFill>
                <a:latin typeface="Arial" panose="020B0604020202020204" pitchFamily="34" charset="0"/>
                <a:ea typeface="Open Sauce"/>
                <a:cs typeface="Arial" panose="020B0604020202020204" pitchFamily="34" charset="0"/>
                <a:sym typeface="Open Sauce"/>
              </a:rPr>
              <a:t>myGCA</a:t>
            </a:r>
            <a:r>
              <a:rPr lang="en-US" sz="2499" dirty="0">
                <a:solidFill>
                  <a:srgbClr val="000000"/>
                </a:solidFill>
                <a:latin typeface="Arial" panose="020B0604020202020204" pitchFamily="34" charset="0"/>
                <a:ea typeface="Open Sauce"/>
                <a:cs typeface="Arial" panose="020B0604020202020204" pitchFamily="34" charset="0"/>
                <a:sym typeface="Open Sauce"/>
              </a:rPr>
              <a:t> account)</a:t>
            </a:r>
          </a:p>
          <a:p>
            <a:pPr algn="l">
              <a:lnSpc>
                <a:spcPts val="3499"/>
              </a:lnSpc>
            </a:pPr>
            <a:r>
              <a:rPr lang="en-US" sz="2499" dirty="0">
                <a:solidFill>
                  <a:srgbClr val="000000"/>
                </a:solidFill>
                <a:latin typeface="Arial" panose="020B0604020202020204" pitchFamily="34" charset="0"/>
                <a:ea typeface="Open Sauce"/>
                <a:cs typeface="Arial" panose="020B0604020202020204" pitchFamily="34" charset="0"/>
                <a:sym typeface="Open Sauce"/>
              </a:rPr>
              <a:t>- Your employment</a:t>
            </a:r>
          </a:p>
          <a:p>
            <a:pPr algn="l">
              <a:lnSpc>
                <a:spcPts val="3499"/>
              </a:lnSpc>
            </a:pPr>
            <a:endParaRPr lang="en-US" sz="2499" dirty="0">
              <a:solidFill>
                <a:srgbClr val="000000"/>
              </a:solidFill>
              <a:latin typeface="Arial" panose="020B0604020202020204" pitchFamily="34" charset="0"/>
              <a:ea typeface="Open Sauce"/>
              <a:cs typeface="Arial" panose="020B0604020202020204" pitchFamily="34" charset="0"/>
              <a:sym typeface="Open Sauce"/>
            </a:endParaRPr>
          </a:p>
          <a:p>
            <a:pPr algn="just">
              <a:lnSpc>
                <a:spcPts val="3499"/>
              </a:lnSpc>
            </a:pPr>
            <a:r>
              <a:rPr lang="en-US" sz="2499" b="1" dirty="0">
                <a:solidFill>
                  <a:srgbClr val="000000"/>
                </a:solidFill>
                <a:latin typeface="Arial" panose="020B0604020202020204" pitchFamily="34" charset="0"/>
                <a:ea typeface="Open Sauce Bold"/>
                <a:cs typeface="Arial" panose="020B0604020202020204" pitchFamily="34" charset="0"/>
                <a:sym typeface="Open Sauce Bold"/>
              </a:rPr>
              <a:t>Important: </a:t>
            </a:r>
            <a:r>
              <a:rPr lang="en-US" sz="2499" dirty="0">
                <a:solidFill>
                  <a:srgbClr val="000000"/>
                </a:solidFill>
                <a:latin typeface="Arial" panose="020B0604020202020204" pitchFamily="34" charset="0"/>
                <a:ea typeface="Open Sauce"/>
                <a:cs typeface="Arial" panose="020B0604020202020204" pitchFamily="34" charset="0"/>
                <a:sym typeface="Open Sauce"/>
              </a:rPr>
              <a:t>Group Colleges Australia / UBSS have a legal responsibility to report students who do not meet the DHA requirements.</a:t>
            </a:r>
          </a:p>
          <a:p>
            <a:pPr algn="l">
              <a:lnSpc>
                <a:spcPts val="3499"/>
              </a:lnSpc>
            </a:pPr>
            <a:endParaRPr lang="en-US" sz="2499" dirty="0">
              <a:solidFill>
                <a:srgbClr val="000000"/>
              </a:solidFill>
              <a:latin typeface="Open Sauce"/>
              <a:ea typeface="Open Sauce"/>
              <a:cs typeface="Open Sauce"/>
              <a:sym typeface="Open Sauce"/>
            </a:endParaRPr>
          </a:p>
        </p:txBody>
      </p:sp>
      <p:sp>
        <p:nvSpPr>
          <p:cNvPr id="13" name="Freeform 14"/>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5"/>
            <a:stretch>
              <a:fillRect t="-2846" b="-1156"/>
            </a:stretch>
          </a:blipFill>
        </p:spPr>
        <p:txBody>
          <a:bodyPr/>
          <a:lstStyle/>
          <a:p>
            <a:endParaRPr lang="en-IN"/>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457200" y="2379323"/>
            <a:ext cx="11831745" cy="1104328"/>
            <a:chOff x="0" y="0"/>
            <a:chExt cx="7202851" cy="704164"/>
          </a:xfrm>
        </p:grpSpPr>
        <p:sp>
          <p:nvSpPr>
            <p:cNvPr id="7" name="Freeform 7"/>
            <p:cNvSpPr/>
            <p:nvPr/>
          </p:nvSpPr>
          <p:spPr>
            <a:xfrm>
              <a:off x="0" y="0"/>
              <a:ext cx="7202851" cy="704164"/>
            </a:xfrm>
            <a:custGeom>
              <a:avLst/>
              <a:gdLst/>
              <a:ahLst/>
              <a:cxnLst/>
              <a:rect l="l" t="t" r="r" b="b"/>
              <a:pathLst>
                <a:path w="7202851" h="704164">
                  <a:moveTo>
                    <a:pt x="203200" y="0"/>
                  </a:moveTo>
                  <a:lnTo>
                    <a:pt x="6999651" y="0"/>
                  </a:lnTo>
                  <a:lnTo>
                    <a:pt x="7202851" y="704164"/>
                  </a:lnTo>
                  <a:lnTo>
                    <a:pt x="0" y="704164"/>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6948851" cy="685114"/>
            </a:xfrm>
            <a:prstGeom prst="rect">
              <a:avLst/>
            </a:prstGeom>
          </p:spPr>
          <p:txBody>
            <a:bodyPr lIns="50800" tIns="50800" rIns="50800" bIns="50800" rtlCol="0" anchor="ctr"/>
            <a:lstStyle/>
            <a:p>
              <a:pPr algn="ctr">
                <a:lnSpc>
                  <a:spcPts val="2574"/>
                </a:lnSpc>
              </a:pPr>
              <a:endParaRPr/>
            </a:p>
          </p:txBody>
        </p:sp>
      </p:grpSp>
      <p:sp>
        <p:nvSpPr>
          <p:cNvPr id="10" name="Freeform 10"/>
          <p:cNvSpPr/>
          <p:nvPr/>
        </p:nvSpPr>
        <p:spPr>
          <a:xfrm>
            <a:off x="1744324" y="5228855"/>
            <a:ext cx="6648099" cy="1942498"/>
          </a:xfrm>
          <a:custGeom>
            <a:avLst/>
            <a:gdLst/>
            <a:ahLst/>
            <a:cxnLst/>
            <a:rect l="l" t="t" r="r" b="b"/>
            <a:pathLst>
              <a:path w="6648099" h="1942498">
                <a:moveTo>
                  <a:pt x="0" y="0"/>
                </a:moveTo>
                <a:lnTo>
                  <a:pt x="6648099" y="0"/>
                </a:lnTo>
                <a:lnTo>
                  <a:pt x="6648099" y="1942499"/>
                </a:lnTo>
                <a:lnTo>
                  <a:pt x="0" y="1942499"/>
                </a:lnTo>
                <a:lnTo>
                  <a:pt x="0" y="0"/>
                </a:lnTo>
                <a:close/>
              </a:path>
            </a:pathLst>
          </a:custGeom>
          <a:blipFill>
            <a:blip r:embed="rId4"/>
            <a:stretch>
              <a:fillRect l="-998" r="-5252"/>
            </a:stretch>
          </a:blipFill>
        </p:spPr>
        <p:txBody>
          <a:bodyPr/>
          <a:lstStyle/>
          <a:p>
            <a:endParaRPr lang="en-IN"/>
          </a:p>
        </p:txBody>
      </p:sp>
      <p:sp>
        <p:nvSpPr>
          <p:cNvPr id="11" name="Freeform 11"/>
          <p:cNvSpPr/>
          <p:nvPr/>
        </p:nvSpPr>
        <p:spPr>
          <a:xfrm>
            <a:off x="10136747" y="4925626"/>
            <a:ext cx="4798487" cy="2548956"/>
          </a:xfrm>
          <a:custGeom>
            <a:avLst/>
            <a:gdLst/>
            <a:ahLst/>
            <a:cxnLst/>
            <a:rect l="l" t="t" r="r" b="b"/>
            <a:pathLst>
              <a:path w="4798487" h="2548956">
                <a:moveTo>
                  <a:pt x="0" y="0"/>
                </a:moveTo>
                <a:lnTo>
                  <a:pt x="4798487" y="0"/>
                </a:lnTo>
                <a:lnTo>
                  <a:pt x="4798487" y="2548957"/>
                </a:lnTo>
                <a:lnTo>
                  <a:pt x="0" y="2548957"/>
                </a:lnTo>
                <a:lnTo>
                  <a:pt x="0" y="0"/>
                </a:lnTo>
                <a:close/>
              </a:path>
            </a:pathLst>
          </a:custGeom>
          <a:blipFill>
            <a:blip r:embed="rId5"/>
            <a:stretch>
              <a:fillRect/>
            </a:stretch>
          </a:blipFill>
        </p:spPr>
        <p:txBody>
          <a:bodyPr/>
          <a:lstStyle/>
          <a:p>
            <a:endParaRPr lang="en-IN" dirty="0"/>
          </a:p>
        </p:txBody>
      </p:sp>
      <p:sp>
        <p:nvSpPr>
          <p:cNvPr id="13" name="Freeform 13"/>
          <p:cNvSpPr/>
          <p:nvPr/>
        </p:nvSpPr>
        <p:spPr>
          <a:xfrm>
            <a:off x="1200833" y="9040283"/>
            <a:ext cx="15281692" cy="763119"/>
          </a:xfrm>
          <a:custGeom>
            <a:avLst/>
            <a:gdLst/>
            <a:ahLst/>
            <a:cxnLst/>
            <a:rect l="l" t="t" r="r" b="b"/>
            <a:pathLst>
              <a:path w="15281692" h="763119">
                <a:moveTo>
                  <a:pt x="0" y="0"/>
                </a:moveTo>
                <a:lnTo>
                  <a:pt x="15281693" y="0"/>
                </a:lnTo>
                <a:lnTo>
                  <a:pt x="15281693" y="763119"/>
                </a:lnTo>
                <a:lnTo>
                  <a:pt x="0" y="763119"/>
                </a:lnTo>
                <a:lnTo>
                  <a:pt x="0" y="0"/>
                </a:lnTo>
                <a:close/>
              </a:path>
            </a:pathLst>
          </a:custGeom>
          <a:blipFill>
            <a:blip r:embed="rId6"/>
            <a:stretch>
              <a:fillRect/>
            </a:stretch>
          </a:blipFill>
        </p:spPr>
        <p:txBody>
          <a:bodyPr/>
          <a:lstStyle/>
          <a:p>
            <a:endParaRPr lang="en-IN" dirty="0"/>
          </a:p>
        </p:txBody>
      </p:sp>
      <p:sp>
        <p:nvSpPr>
          <p:cNvPr id="14" name="TextBox 14"/>
          <p:cNvSpPr txBox="1"/>
          <p:nvPr/>
        </p:nvSpPr>
        <p:spPr>
          <a:xfrm>
            <a:off x="1082411" y="2617309"/>
            <a:ext cx="9063861" cy="788854"/>
          </a:xfrm>
          <a:prstGeom prst="rect">
            <a:avLst/>
          </a:prstGeom>
        </p:spPr>
        <p:txBody>
          <a:bodyPr lIns="0" tIns="0" rIns="0" bIns="0" rtlCol="0" anchor="t">
            <a:spAutoFit/>
          </a:bodyPr>
          <a:lstStyle/>
          <a:p>
            <a:pPr algn="l">
              <a:lnSpc>
                <a:spcPts val="6192"/>
              </a:lnSpc>
            </a:pPr>
            <a:r>
              <a:rPr lang="en-US" sz="5160">
                <a:solidFill>
                  <a:srgbClr val="FFFFFF"/>
                </a:solidFill>
                <a:latin typeface="Droid Serif Bold"/>
                <a:ea typeface="Droid Serif Bold"/>
                <a:cs typeface="Droid Serif Bold"/>
                <a:sym typeface="Droid Serif Bold"/>
              </a:rPr>
              <a:t>Compliance (DHA)</a:t>
            </a:r>
          </a:p>
        </p:txBody>
      </p:sp>
      <p:sp>
        <p:nvSpPr>
          <p:cNvPr id="15" name="Freeform 14"/>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7"/>
            <a:stretch>
              <a:fillRect t="-2846" b="-1156"/>
            </a:stretch>
          </a:blipFill>
        </p:spPr>
        <p:txBody>
          <a:bodyPr/>
          <a:lstStyle/>
          <a:p>
            <a:endParaRPr lang="en-I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dirty="0"/>
          </a:p>
        </p:txBody>
      </p:sp>
      <p:sp>
        <p:nvSpPr>
          <p:cNvPr id="3" name="Freeform 3"/>
          <p:cNvSpPr/>
          <p:nvPr/>
        </p:nvSpPr>
        <p:spPr>
          <a:xfrm>
            <a:off x="17221200" y="9229725"/>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3"/>
            <a:stretch>
              <a:fillRect/>
            </a:stretch>
          </a:blipFill>
        </p:spPr>
        <p:txBody>
          <a:bodyPr/>
          <a:lstStyle/>
          <a:p>
            <a:endParaRPr lang="en-IN"/>
          </a:p>
        </p:txBody>
      </p:sp>
      <p:sp>
        <p:nvSpPr>
          <p:cNvPr id="5" name="Freeform 5"/>
          <p:cNvSpPr/>
          <p:nvPr/>
        </p:nvSpPr>
        <p:spPr>
          <a:xfrm>
            <a:off x="16204699" y="34003"/>
            <a:ext cx="1894517" cy="1607823"/>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152400" y="2092000"/>
            <a:ext cx="8687206" cy="869373"/>
            <a:chOff x="0" y="0"/>
            <a:chExt cx="6091422" cy="609600"/>
          </a:xfrm>
        </p:grpSpPr>
        <p:sp>
          <p:nvSpPr>
            <p:cNvPr id="7" name="Freeform 7"/>
            <p:cNvSpPr/>
            <p:nvPr/>
          </p:nvSpPr>
          <p:spPr>
            <a:xfrm>
              <a:off x="0" y="0"/>
              <a:ext cx="6091422" cy="609600"/>
            </a:xfrm>
            <a:custGeom>
              <a:avLst/>
              <a:gdLst/>
              <a:ahLst/>
              <a:cxnLst/>
              <a:rect l="l" t="t" r="r" b="b"/>
              <a:pathLst>
                <a:path w="6091422" h="609600">
                  <a:moveTo>
                    <a:pt x="203200" y="0"/>
                  </a:moveTo>
                  <a:lnTo>
                    <a:pt x="5888222" y="0"/>
                  </a:lnTo>
                  <a:lnTo>
                    <a:pt x="6091422" y="609600"/>
                  </a:lnTo>
                  <a:lnTo>
                    <a:pt x="0" y="609600"/>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5837422" cy="590550"/>
            </a:xfrm>
            <a:prstGeom prst="rect">
              <a:avLst/>
            </a:prstGeom>
          </p:spPr>
          <p:txBody>
            <a:bodyPr lIns="50800" tIns="50800" rIns="50800" bIns="50800" rtlCol="0" anchor="ctr"/>
            <a:lstStyle/>
            <a:p>
              <a:pPr algn="ctr">
                <a:lnSpc>
                  <a:spcPts val="2574"/>
                </a:lnSpc>
              </a:pPr>
              <a:endParaRPr/>
            </a:p>
          </p:txBody>
        </p:sp>
      </p:grpSp>
      <p:sp>
        <p:nvSpPr>
          <p:cNvPr id="11" name="TextBox 11"/>
          <p:cNvSpPr txBox="1"/>
          <p:nvPr/>
        </p:nvSpPr>
        <p:spPr>
          <a:xfrm>
            <a:off x="914400" y="2088253"/>
            <a:ext cx="6019027" cy="873120"/>
          </a:xfrm>
          <a:prstGeom prst="rect">
            <a:avLst/>
          </a:prstGeom>
        </p:spPr>
        <p:txBody>
          <a:bodyPr lIns="0" tIns="0" rIns="0" bIns="0" rtlCol="0" anchor="t">
            <a:spAutoFit/>
          </a:bodyPr>
          <a:lstStyle/>
          <a:p>
            <a:pPr algn="l">
              <a:lnSpc>
                <a:spcPts val="7000"/>
              </a:lnSpc>
              <a:spcBef>
                <a:spcPct val="0"/>
              </a:spcBef>
            </a:pPr>
            <a:r>
              <a:rPr lang="en-US" sz="5000" dirty="0">
                <a:solidFill>
                  <a:srgbClr val="FFFFFF"/>
                </a:solidFill>
                <a:latin typeface="Droid Serif Bold"/>
                <a:ea typeface="Droid Serif Bold"/>
                <a:cs typeface="Droid Serif Bold"/>
                <a:sym typeface="Droid Serif Bold"/>
              </a:rPr>
              <a:t>Welcome Message</a:t>
            </a:r>
          </a:p>
        </p:txBody>
      </p:sp>
      <p:sp>
        <p:nvSpPr>
          <p:cNvPr id="12" name="TextBox 12"/>
          <p:cNvSpPr txBox="1"/>
          <p:nvPr/>
        </p:nvSpPr>
        <p:spPr>
          <a:xfrm>
            <a:off x="1028700" y="3509701"/>
            <a:ext cx="11008842" cy="5539978"/>
          </a:xfrm>
          <a:prstGeom prst="rect">
            <a:avLst/>
          </a:prstGeom>
        </p:spPr>
        <p:txBody>
          <a:bodyPr wrap="square" lIns="0" tIns="0" rIns="0" bIns="0" rtlCol="0" anchor="t">
            <a:spAutoFit/>
          </a:bodyPr>
          <a:lstStyle/>
          <a:p>
            <a:r>
              <a:rPr lang="en-AU" sz="2400" dirty="0">
                <a:latin typeface="Arial" panose="020B0604020202020204" pitchFamily="34" charset="0"/>
                <a:cs typeface="Arial" panose="020B0604020202020204" pitchFamily="34" charset="0"/>
              </a:rPr>
              <a:t>Dear Students,</a:t>
            </a:r>
          </a:p>
          <a:p>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Welcome to Universal Business School (UBSS)</a:t>
            </a:r>
          </a:p>
          <a:p>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You are embarking on an exciting journey of learning and growth. At UBSS, we are dedicated to providing you with the knowledge, skills, and support needed to excel in your chosen field. Our focus is on practical, industry-relevant education, equipping you to thrive in an ever-changing world.</a:t>
            </a:r>
          </a:p>
          <a:p>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Your time here is a unique opportunity to challenge yourself, explore new ideas, and build lifelong connections. Make the most of it, and remember, our team is here to support you every step of the way.</a:t>
            </a:r>
          </a:p>
          <a:p>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We are thrilled to have you join our community and can’t wait to see all that you will achieve.</a:t>
            </a:r>
          </a:p>
        </p:txBody>
      </p:sp>
      <p:sp>
        <p:nvSpPr>
          <p:cNvPr id="13" name="TextBox 13"/>
          <p:cNvSpPr txBox="1"/>
          <p:nvPr/>
        </p:nvSpPr>
        <p:spPr>
          <a:xfrm>
            <a:off x="13094567" y="8388345"/>
            <a:ext cx="4164733" cy="1261243"/>
          </a:xfrm>
          <a:prstGeom prst="rect">
            <a:avLst/>
          </a:prstGeom>
        </p:spPr>
        <p:txBody>
          <a:bodyPr lIns="0" tIns="0" rIns="0" bIns="0" rtlCol="0" anchor="t">
            <a:spAutoFit/>
          </a:bodyPr>
          <a:lstStyle/>
          <a:p>
            <a:pPr algn="ctr">
              <a:lnSpc>
                <a:spcPts val="2539"/>
              </a:lnSpc>
            </a:pPr>
            <a:r>
              <a:rPr lang="en-AU" sz="2000" b="1" dirty="0"/>
              <a:t>Professor Alan Bowen-James </a:t>
            </a:r>
          </a:p>
          <a:p>
            <a:pPr algn="ctr">
              <a:lnSpc>
                <a:spcPts val="2539"/>
              </a:lnSpc>
            </a:pPr>
            <a:r>
              <a:rPr lang="en-AU" sz="2000" dirty="0"/>
              <a:t>Interim Chief Executive Officer</a:t>
            </a:r>
          </a:p>
          <a:p>
            <a:pPr algn="ctr">
              <a:lnSpc>
                <a:spcPts val="2539"/>
              </a:lnSpc>
            </a:pPr>
            <a:r>
              <a:rPr lang="en-AU" sz="2000" dirty="0"/>
              <a:t> Interim Chief Academic Officer</a:t>
            </a:r>
          </a:p>
          <a:p>
            <a:pPr algn="ctr">
              <a:lnSpc>
                <a:spcPts val="2539"/>
              </a:lnSpc>
            </a:pPr>
            <a:r>
              <a:rPr lang="en-US" sz="2000" spc="-43" dirty="0">
                <a:solidFill>
                  <a:srgbClr val="000000"/>
                </a:solidFill>
                <a:ea typeface="Open Sauce"/>
                <a:cs typeface="Open Sauce"/>
                <a:sym typeface="Open Sauce"/>
              </a:rPr>
              <a:t>Group Colleges Australia</a:t>
            </a:r>
            <a:endParaRPr lang="en-US" sz="2170" spc="-43" dirty="0">
              <a:solidFill>
                <a:srgbClr val="000000"/>
              </a:solidFill>
              <a:ea typeface="Open Sauce"/>
              <a:cs typeface="Open Sauce"/>
              <a:sym typeface="Open Sauce"/>
            </a:endParaRPr>
          </a:p>
        </p:txBody>
      </p:sp>
      <p:sp>
        <p:nvSpPr>
          <p:cNvPr id="15" name="Freeform 15"/>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4"/>
            <a:stretch>
              <a:fillRect t="-2846" b="-1156"/>
            </a:stretch>
          </a:blipFill>
        </p:spPr>
        <p:txBody>
          <a:bodyPr/>
          <a:lstStyle/>
          <a:p>
            <a:endParaRPr lang="en-IN"/>
          </a:p>
        </p:txBody>
      </p:sp>
      <p:pic>
        <p:nvPicPr>
          <p:cNvPr id="16" name="Picture 15">
            <a:extLst>
              <a:ext uri="{FF2B5EF4-FFF2-40B4-BE49-F238E27FC236}">
                <a16:creationId xmlns:a16="http://schemas.microsoft.com/office/drawing/2014/main" id="{A0DC55D1-55AA-4BBA-B4C2-2BFE186730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36069" y="1903608"/>
            <a:ext cx="4714200" cy="6285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032998" y="8163162"/>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3976028" y="1829830"/>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5530613" y="357523"/>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381000" y="2445284"/>
            <a:ext cx="12775392" cy="1104328"/>
            <a:chOff x="0" y="0"/>
            <a:chExt cx="8630557" cy="704164"/>
          </a:xfrm>
        </p:grpSpPr>
        <p:sp>
          <p:nvSpPr>
            <p:cNvPr id="7" name="Freeform 7"/>
            <p:cNvSpPr/>
            <p:nvPr/>
          </p:nvSpPr>
          <p:spPr>
            <a:xfrm>
              <a:off x="0" y="0"/>
              <a:ext cx="8630558" cy="704164"/>
            </a:xfrm>
            <a:custGeom>
              <a:avLst/>
              <a:gdLst/>
              <a:ahLst/>
              <a:cxnLst/>
              <a:rect l="l" t="t" r="r" b="b"/>
              <a:pathLst>
                <a:path w="8630558" h="704164">
                  <a:moveTo>
                    <a:pt x="203200" y="0"/>
                  </a:moveTo>
                  <a:lnTo>
                    <a:pt x="8427358" y="0"/>
                  </a:lnTo>
                  <a:lnTo>
                    <a:pt x="8630558" y="704164"/>
                  </a:lnTo>
                  <a:lnTo>
                    <a:pt x="0" y="704164"/>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8376557" cy="685114"/>
            </a:xfrm>
            <a:prstGeom prst="rect">
              <a:avLst/>
            </a:prstGeom>
          </p:spPr>
          <p:txBody>
            <a:bodyPr lIns="50800" tIns="50800" rIns="50800" bIns="50800" rtlCol="0" anchor="ctr"/>
            <a:lstStyle/>
            <a:p>
              <a:pPr algn="ctr">
                <a:lnSpc>
                  <a:spcPts val="2574"/>
                </a:lnSpc>
              </a:pPr>
              <a:endParaRPr/>
            </a:p>
          </p:txBody>
        </p:sp>
      </p:grpSp>
      <p:sp>
        <p:nvSpPr>
          <p:cNvPr id="10" name="Freeform 10"/>
          <p:cNvSpPr/>
          <p:nvPr/>
        </p:nvSpPr>
        <p:spPr>
          <a:xfrm>
            <a:off x="724377" y="4235413"/>
            <a:ext cx="16649224" cy="2399287"/>
          </a:xfrm>
          <a:custGeom>
            <a:avLst/>
            <a:gdLst/>
            <a:ahLst/>
            <a:cxnLst/>
            <a:rect l="l" t="t" r="r" b="b"/>
            <a:pathLst>
              <a:path w="16796915" h="2399287">
                <a:moveTo>
                  <a:pt x="0" y="0"/>
                </a:moveTo>
                <a:lnTo>
                  <a:pt x="16796915" y="0"/>
                </a:lnTo>
                <a:lnTo>
                  <a:pt x="16796915" y="2399287"/>
                </a:lnTo>
                <a:lnTo>
                  <a:pt x="0" y="2399287"/>
                </a:lnTo>
                <a:lnTo>
                  <a:pt x="0" y="0"/>
                </a:lnTo>
                <a:close/>
              </a:path>
            </a:pathLst>
          </a:custGeom>
          <a:blipFill>
            <a:blip r:embed="rId4"/>
            <a:stretch>
              <a:fillRect t="-667" r="-252" b="-667"/>
            </a:stretch>
          </a:blipFill>
        </p:spPr>
        <p:txBody>
          <a:bodyPr/>
          <a:lstStyle/>
          <a:p>
            <a:endParaRPr lang="en-IN" dirty="0">
              <a:latin typeface="Arial" panose="020B0604020202020204" pitchFamily="34" charset="0"/>
              <a:cs typeface="Arial" panose="020B0604020202020204" pitchFamily="34" charset="0"/>
            </a:endParaRPr>
          </a:p>
        </p:txBody>
      </p:sp>
      <p:sp>
        <p:nvSpPr>
          <p:cNvPr id="11" name="Freeform 11"/>
          <p:cNvSpPr/>
          <p:nvPr/>
        </p:nvSpPr>
        <p:spPr>
          <a:xfrm>
            <a:off x="744780" y="7198349"/>
            <a:ext cx="13231248" cy="1330195"/>
          </a:xfrm>
          <a:custGeom>
            <a:avLst/>
            <a:gdLst/>
            <a:ahLst/>
            <a:cxnLst/>
            <a:rect l="l" t="t" r="r" b="b"/>
            <a:pathLst>
              <a:path w="13231248" h="1330195">
                <a:moveTo>
                  <a:pt x="0" y="0"/>
                </a:moveTo>
                <a:lnTo>
                  <a:pt x="13231248" y="0"/>
                </a:lnTo>
                <a:lnTo>
                  <a:pt x="13231248" y="1330195"/>
                </a:lnTo>
                <a:lnTo>
                  <a:pt x="0" y="1330195"/>
                </a:lnTo>
                <a:lnTo>
                  <a:pt x="0" y="0"/>
                </a:lnTo>
                <a:close/>
              </a:path>
            </a:pathLst>
          </a:custGeom>
          <a:blipFill>
            <a:blip r:embed="rId5"/>
            <a:stretch>
              <a:fillRect t="-8214"/>
            </a:stretch>
          </a:blipFill>
        </p:spPr>
        <p:txBody>
          <a:bodyPr/>
          <a:lstStyle/>
          <a:p>
            <a:endParaRPr lang="en-IN" dirty="0">
              <a:latin typeface="Open Sauce" panose="020B0604020202020204" charset="0"/>
            </a:endParaRPr>
          </a:p>
        </p:txBody>
      </p:sp>
      <p:sp>
        <p:nvSpPr>
          <p:cNvPr id="12" name="Freeform 12"/>
          <p:cNvSpPr/>
          <p:nvPr/>
        </p:nvSpPr>
        <p:spPr>
          <a:xfrm>
            <a:off x="744780" y="9242919"/>
            <a:ext cx="12838176" cy="382300"/>
          </a:xfrm>
          <a:custGeom>
            <a:avLst/>
            <a:gdLst/>
            <a:ahLst/>
            <a:cxnLst/>
            <a:rect l="l" t="t" r="r" b="b"/>
            <a:pathLst>
              <a:path w="12838176" h="382300">
                <a:moveTo>
                  <a:pt x="0" y="0"/>
                </a:moveTo>
                <a:lnTo>
                  <a:pt x="12838176" y="0"/>
                </a:lnTo>
                <a:lnTo>
                  <a:pt x="12838176" y="382300"/>
                </a:lnTo>
                <a:lnTo>
                  <a:pt x="0" y="382300"/>
                </a:lnTo>
                <a:lnTo>
                  <a:pt x="0" y="0"/>
                </a:lnTo>
                <a:close/>
              </a:path>
            </a:pathLst>
          </a:custGeom>
          <a:blipFill>
            <a:blip r:embed="rId6"/>
            <a:stretch>
              <a:fillRect/>
            </a:stretch>
          </a:blipFill>
        </p:spPr>
        <p:txBody>
          <a:bodyPr/>
          <a:lstStyle/>
          <a:p>
            <a:endParaRPr lang="en-IN" dirty="0">
              <a:latin typeface="Arial" panose="020B0604020202020204" pitchFamily="34" charset="0"/>
              <a:cs typeface="Arial" panose="020B0604020202020204" pitchFamily="34" charset="0"/>
            </a:endParaRPr>
          </a:p>
        </p:txBody>
      </p:sp>
      <p:sp>
        <p:nvSpPr>
          <p:cNvPr id="13" name="TextBox 13"/>
          <p:cNvSpPr txBox="1"/>
          <p:nvPr/>
        </p:nvSpPr>
        <p:spPr>
          <a:xfrm>
            <a:off x="763830" y="2598259"/>
            <a:ext cx="11806843" cy="788854"/>
          </a:xfrm>
          <a:prstGeom prst="rect">
            <a:avLst/>
          </a:prstGeom>
        </p:spPr>
        <p:txBody>
          <a:bodyPr lIns="0" tIns="0" rIns="0" bIns="0" rtlCol="0" anchor="t">
            <a:spAutoFit/>
          </a:bodyPr>
          <a:lstStyle/>
          <a:p>
            <a:pPr algn="l">
              <a:lnSpc>
                <a:spcPts val="6192"/>
              </a:lnSpc>
            </a:pPr>
            <a:r>
              <a:rPr lang="en-US" sz="5160" dirty="0">
                <a:solidFill>
                  <a:srgbClr val="FFFFFF"/>
                </a:solidFill>
                <a:latin typeface="Droid Serif Bold"/>
                <a:ea typeface="Droid Serif Bold"/>
                <a:cs typeface="Droid Serif Bold"/>
                <a:sym typeface="Droid Serif Bold"/>
              </a:rPr>
              <a:t>Unique Student </a:t>
            </a:r>
            <a:r>
              <a:rPr lang="en-US" sz="5160" dirty="0" err="1">
                <a:solidFill>
                  <a:srgbClr val="FFFFFF"/>
                </a:solidFill>
                <a:latin typeface="Droid Serif Bold"/>
                <a:ea typeface="Droid Serif Bold"/>
                <a:cs typeface="Droid Serif Bold"/>
                <a:sym typeface="Droid Serif Bold"/>
              </a:rPr>
              <a:t>Identifer</a:t>
            </a:r>
            <a:r>
              <a:rPr lang="en-US" sz="5160" dirty="0">
                <a:solidFill>
                  <a:srgbClr val="FFFFFF"/>
                </a:solidFill>
                <a:latin typeface="Droid Serif Bold"/>
                <a:ea typeface="Droid Serif Bold"/>
                <a:cs typeface="Droid Serif Bold"/>
                <a:sym typeface="Droid Serif Bold"/>
              </a:rPr>
              <a:t> (USI)</a:t>
            </a:r>
          </a:p>
        </p:txBody>
      </p:sp>
      <p:sp>
        <p:nvSpPr>
          <p:cNvPr id="14" name="Freeform 14"/>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7"/>
            <a:stretch>
              <a:fillRect t="-2846" b="-1156"/>
            </a:stretch>
          </a:blipFill>
        </p:spPr>
        <p:txBody>
          <a:bodyPr/>
          <a:lstStyle/>
          <a:p>
            <a:endParaRPr lang="en-IN"/>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0" y="2425817"/>
            <a:ext cx="7923204" cy="1104328"/>
            <a:chOff x="0" y="0"/>
            <a:chExt cx="4467667" cy="704164"/>
          </a:xfrm>
        </p:grpSpPr>
        <p:sp>
          <p:nvSpPr>
            <p:cNvPr id="7" name="Freeform 7"/>
            <p:cNvSpPr/>
            <p:nvPr/>
          </p:nvSpPr>
          <p:spPr>
            <a:xfrm>
              <a:off x="0" y="0"/>
              <a:ext cx="4467666" cy="704164"/>
            </a:xfrm>
            <a:custGeom>
              <a:avLst/>
              <a:gdLst/>
              <a:ahLst/>
              <a:cxnLst/>
              <a:rect l="l" t="t" r="r" b="b"/>
              <a:pathLst>
                <a:path w="4467666" h="704164">
                  <a:moveTo>
                    <a:pt x="203200" y="0"/>
                  </a:moveTo>
                  <a:lnTo>
                    <a:pt x="4264466" y="0"/>
                  </a:lnTo>
                  <a:lnTo>
                    <a:pt x="4467666" y="704164"/>
                  </a:lnTo>
                  <a:lnTo>
                    <a:pt x="0" y="704164"/>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4213667" cy="685114"/>
            </a:xfrm>
            <a:prstGeom prst="rect">
              <a:avLst/>
            </a:prstGeom>
          </p:spPr>
          <p:txBody>
            <a:bodyPr lIns="50800" tIns="50800" rIns="50800" bIns="50800" rtlCol="0" anchor="ctr"/>
            <a:lstStyle/>
            <a:p>
              <a:pPr algn="ctr">
                <a:lnSpc>
                  <a:spcPts val="2574"/>
                </a:lnSpc>
              </a:pPr>
              <a:endParaRPr/>
            </a:p>
          </p:txBody>
        </p:sp>
      </p:grpSp>
      <p:sp>
        <p:nvSpPr>
          <p:cNvPr id="10" name="Freeform 10"/>
          <p:cNvSpPr/>
          <p:nvPr/>
        </p:nvSpPr>
        <p:spPr>
          <a:xfrm>
            <a:off x="754305" y="5471086"/>
            <a:ext cx="12703981" cy="1945499"/>
          </a:xfrm>
          <a:custGeom>
            <a:avLst/>
            <a:gdLst/>
            <a:ahLst/>
            <a:cxnLst/>
            <a:rect l="l" t="t" r="r" b="b"/>
            <a:pathLst>
              <a:path w="12703981" h="1945499">
                <a:moveTo>
                  <a:pt x="0" y="0"/>
                </a:moveTo>
                <a:lnTo>
                  <a:pt x="12703981" y="0"/>
                </a:lnTo>
                <a:lnTo>
                  <a:pt x="12703981" y="1945499"/>
                </a:lnTo>
                <a:lnTo>
                  <a:pt x="0" y="1945499"/>
                </a:lnTo>
                <a:lnTo>
                  <a:pt x="0" y="0"/>
                </a:lnTo>
                <a:close/>
              </a:path>
            </a:pathLst>
          </a:custGeom>
          <a:blipFill>
            <a:blip r:embed="rId4"/>
            <a:stretch>
              <a:fillRect l="-691" r="-691" b="-10337"/>
            </a:stretch>
          </a:blipFill>
        </p:spPr>
        <p:txBody>
          <a:bodyPr/>
          <a:lstStyle/>
          <a:p>
            <a:endParaRPr lang="en-IN"/>
          </a:p>
        </p:txBody>
      </p:sp>
      <p:sp>
        <p:nvSpPr>
          <p:cNvPr id="11" name="Freeform 11"/>
          <p:cNvSpPr/>
          <p:nvPr/>
        </p:nvSpPr>
        <p:spPr>
          <a:xfrm>
            <a:off x="13838511" y="5471086"/>
            <a:ext cx="3826969" cy="2802499"/>
          </a:xfrm>
          <a:custGeom>
            <a:avLst/>
            <a:gdLst/>
            <a:ahLst/>
            <a:cxnLst/>
            <a:rect l="l" t="t" r="r" b="b"/>
            <a:pathLst>
              <a:path w="3826969" h="2802499">
                <a:moveTo>
                  <a:pt x="0" y="0"/>
                </a:moveTo>
                <a:lnTo>
                  <a:pt x="3826969" y="0"/>
                </a:lnTo>
                <a:lnTo>
                  <a:pt x="3826969" y="2802499"/>
                </a:lnTo>
                <a:lnTo>
                  <a:pt x="0" y="2802499"/>
                </a:lnTo>
                <a:lnTo>
                  <a:pt x="0" y="0"/>
                </a:lnTo>
                <a:close/>
              </a:path>
            </a:pathLst>
          </a:custGeom>
          <a:blipFill>
            <a:blip r:embed="rId5"/>
            <a:stretch>
              <a:fillRect l="-789" t="-17125" r="-172366" b="-16535"/>
            </a:stretch>
          </a:blipFill>
        </p:spPr>
        <p:txBody>
          <a:bodyPr/>
          <a:lstStyle/>
          <a:p>
            <a:endParaRPr lang="en-IN"/>
          </a:p>
        </p:txBody>
      </p:sp>
      <p:sp>
        <p:nvSpPr>
          <p:cNvPr id="12" name="TextBox 12"/>
          <p:cNvSpPr txBox="1"/>
          <p:nvPr/>
        </p:nvSpPr>
        <p:spPr>
          <a:xfrm>
            <a:off x="754305" y="2630606"/>
            <a:ext cx="5103804" cy="757195"/>
          </a:xfrm>
          <a:prstGeom prst="rect">
            <a:avLst/>
          </a:prstGeom>
        </p:spPr>
        <p:txBody>
          <a:bodyPr wrap="square" lIns="0" tIns="0" rIns="0" bIns="0" rtlCol="0" anchor="t">
            <a:spAutoFit/>
          </a:bodyPr>
          <a:lstStyle/>
          <a:p>
            <a:pPr algn="l">
              <a:lnSpc>
                <a:spcPts val="6192"/>
              </a:lnSpc>
            </a:pPr>
            <a:r>
              <a:rPr lang="en-US" sz="5160" dirty="0">
                <a:solidFill>
                  <a:srgbClr val="FFFFFF"/>
                </a:solidFill>
                <a:latin typeface="Droid Serif Bold"/>
                <a:ea typeface="Droid Serif Bold"/>
                <a:cs typeface="Droid Serif Bold"/>
                <a:sym typeface="Droid Serif Bold"/>
              </a:rPr>
              <a:t>Medical Leave</a:t>
            </a:r>
          </a:p>
        </p:txBody>
      </p:sp>
      <p:sp>
        <p:nvSpPr>
          <p:cNvPr id="13" name="TextBox 13"/>
          <p:cNvSpPr txBox="1"/>
          <p:nvPr/>
        </p:nvSpPr>
        <p:spPr>
          <a:xfrm>
            <a:off x="790169" y="3854413"/>
            <a:ext cx="16504995" cy="1298575"/>
          </a:xfrm>
          <a:prstGeom prst="rect">
            <a:avLst/>
          </a:prstGeom>
        </p:spPr>
        <p:txBody>
          <a:bodyPr lIns="0" tIns="0" rIns="0" bIns="0" rtlCol="0" anchor="t">
            <a:spAutoFit/>
          </a:bodyPr>
          <a:lstStyle/>
          <a:p>
            <a:pPr algn="l">
              <a:lnSpc>
                <a:spcPts val="3499"/>
              </a:lnSpc>
            </a:pPr>
            <a:r>
              <a:rPr lang="en-US" sz="2499" dirty="0">
                <a:solidFill>
                  <a:srgbClr val="000000"/>
                </a:solidFill>
                <a:latin typeface="Arial" panose="020B0604020202020204" pitchFamily="34" charset="0"/>
                <a:ea typeface="Open Sauce"/>
                <a:cs typeface="Arial" panose="020B0604020202020204" pitchFamily="34" charset="0"/>
                <a:sym typeface="Open Sauce"/>
              </a:rPr>
              <a:t>Apply for Medical Leave via </a:t>
            </a:r>
            <a:r>
              <a:rPr lang="en-US" sz="2499" b="1" dirty="0" err="1">
                <a:solidFill>
                  <a:srgbClr val="000000"/>
                </a:solidFill>
                <a:latin typeface="Arial" panose="020B0604020202020204" pitchFamily="34" charset="0"/>
                <a:ea typeface="Open Sauce"/>
                <a:cs typeface="Arial" panose="020B0604020202020204" pitchFamily="34" charset="0"/>
                <a:sym typeface="Open Sauce"/>
              </a:rPr>
              <a:t>MyGCA</a:t>
            </a:r>
            <a:r>
              <a:rPr lang="en-US" sz="2499" b="1" dirty="0">
                <a:solidFill>
                  <a:srgbClr val="000000"/>
                </a:solidFill>
                <a:latin typeface="Arial" panose="020B0604020202020204" pitchFamily="34" charset="0"/>
                <a:ea typeface="Open Sauce"/>
                <a:cs typeface="Arial" panose="020B0604020202020204" pitchFamily="34" charset="0"/>
                <a:sym typeface="Open Sauce"/>
              </a:rPr>
              <a:t> / </a:t>
            </a:r>
            <a:r>
              <a:rPr lang="en-US" sz="2499" b="1" dirty="0">
                <a:solidFill>
                  <a:srgbClr val="000000"/>
                </a:solidFill>
                <a:latin typeface="Arial" panose="020B0604020202020204" pitchFamily="34" charset="0"/>
                <a:ea typeface="Open Sauce Bold Italics"/>
                <a:cs typeface="Arial" panose="020B0604020202020204" pitchFamily="34" charset="0"/>
                <a:sym typeface="Open Sauce Bold Italics"/>
              </a:rPr>
              <a:t>Student Services Online / Support Services / Approved Leave</a:t>
            </a:r>
          </a:p>
          <a:p>
            <a:pPr algn="l">
              <a:lnSpc>
                <a:spcPts val="3499"/>
              </a:lnSpc>
            </a:pPr>
            <a:r>
              <a:rPr lang="en-US" sz="2499" dirty="0">
                <a:solidFill>
                  <a:srgbClr val="000000"/>
                </a:solidFill>
                <a:latin typeface="Arial" panose="020B0604020202020204" pitchFamily="34" charset="0"/>
                <a:ea typeface="Open Sauce"/>
                <a:cs typeface="Arial" panose="020B0604020202020204" pitchFamily="34" charset="0"/>
                <a:sym typeface="Open Sauce"/>
              </a:rPr>
              <a:t>When you visit your Doctor ask for a medical certificate.</a:t>
            </a:r>
          </a:p>
          <a:p>
            <a:pPr algn="l">
              <a:lnSpc>
                <a:spcPts val="3499"/>
              </a:lnSpc>
            </a:pPr>
            <a:r>
              <a:rPr lang="en-US" sz="2499" dirty="0">
                <a:solidFill>
                  <a:srgbClr val="000000"/>
                </a:solidFill>
                <a:latin typeface="Arial" panose="020B0604020202020204" pitchFamily="34" charset="0"/>
                <a:ea typeface="Open Sauce"/>
                <a:cs typeface="Arial" panose="020B0604020202020204" pitchFamily="34" charset="0"/>
                <a:sym typeface="Open Sauce"/>
              </a:rPr>
              <a:t>Doctors are registered with the Australian government and will have a Medicare Provider Number.</a:t>
            </a:r>
          </a:p>
        </p:txBody>
      </p:sp>
      <p:sp>
        <p:nvSpPr>
          <p:cNvPr id="14" name="TextBox 14"/>
          <p:cNvSpPr txBox="1"/>
          <p:nvPr/>
        </p:nvSpPr>
        <p:spPr>
          <a:xfrm>
            <a:off x="754305" y="7721385"/>
            <a:ext cx="13084206" cy="1756891"/>
          </a:xfrm>
          <a:prstGeom prst="rect">
            <a:avLst/>
          </a:prstGeom>
        </p:spPr>
        <p:txBody>
          <a:bodyPr lIns="0" tIns="0" rIns="0" bIns="0" rtlCol="0" anchor="t">
            <a:spAutoFit/>
          </a:bodyPr>
          <a:lstStyle/>
          <a:p>
            <a:pPr algn="l">
              <a:lnSpc>
                <a:spcPts val="3499"/>
              </a:lnSpc>
            </a:pPr>
            <a:r>
              <a:rPr lang="en-US" sz="2499" b="1" dirty="0">
                <a:solidFill>
                  <a:srgbClr val="000000"/>
                </a:solidFill>
                <a:latin typeface="Arial" panose="020B0604020202020204" pitchFamily="34" charset="0"/>
                <a:ea typeface="Open Sauce Bold"/>
                <a:cs typeface="Arial" panose="020B0604020202020204" pitchFamily="34" charset="0"/>
                <a:sym typeface="Open Sauce Bold"/>
              </a:rPr>
              <a:t>UPLOAD YOUR MEDICAL CERTIFICATE </a:t>
            </a:r>
            <a:r>
              <a:rPr lang="en-US" sz="2499" dirty="0">
                <a:solidFill>
                  <a:srgbClr val="000000"/>
                </a:solidFill>
                <a:latin typeface="Arial" panose="020B0604020202020204" pitchFamily="34" charset="0"/>
                <a:ea typeface="Open Sauce Bold"/>
                <a:cs typeface="Arial" panose="020B0604020202020204" pitchFamily="34" charset="0"/>
                <a:sym typeface="Open Sauce Bold"/>
              </a:rPr>
              <a:t>and other documents where applicable.</a:t>
            </a:r>
          </a:p>
          <a:p>
            <a:pPr algn="l">
              <a:lnSpc>
                <a:spcPts val="3499"/>
              </a:lnSpc>
            </a:pPr>
            <a:endParaRPr lang="en-US" sz="2499" dirty="0">
              <a:solidFill>
                <a:srgbClr val="000000"/>
              </a:solidFill>
              <a:latin typeface="Arial" panose="020B0604020202020204" pitchFamily="34" charset="0"/>
              <a:ea typeface="Open Sauce Bold"/>
              <a:cs typeface="Arial" panose="020B0604020202020204" pitchFamily="34" charset="0"/>
              <a:sym typeface="Open Sauce Bold"/>
            </a:endParaRPr>
          </a:p>
          <a:p>
            <a:pPr algn="l">
              <a:lnSpc>
                <a:spcPts val="3499"/>
              </a:lnSpc>
            </a:pPr>
            <a:r>
              <a:rPr lang="en-US" sz="2499" dirty="0">
                <a:solidFill>
                  <a:srgbClr val="000000"/>
                </a:solidFill>
                <a:latin typeface="Arial" panose="020B0604020202020204" pitchFamily="34" charset="0"/>
                <a:ea typeface="Open Sauce"/>
                <a:cs typeface="Arial" panose="020B0604020202020204" pitchFamily="34" charset="0"/>
                <a:sym typeface="Open Sauce"/>
              </a:rPr>
              <a:t>You must keep the original of all medical documents.</a:t>
            </a:r>
          </a:p>
          <a:p>
            <a:pPr algn="l">
              <a:lnSpc>
                <a:spcPts val="3499"/>
              </a:lnSpc>
            </a:pPr>
            <a:r>
              <a:rPr lang="en-US" sz="2499" dirty="0">
                <a:solidFill>
                  <a:srgbClr val="000000"/>
                </a:solidFill>
                <a:latin typeface="Arial" panose="020B0604020202020204" pitchFamily="34" charset="0"/>
                <a:ea typeface="Open Sauce"/>
                <a:cs typeface="Arial" panose="020B0604020202020204" pitchFamily="34" charset="0"/>
                <a:sym typeface="Open Sauce"/>
              </a:rPr>
              <a:t>DHA may wish to view the document.</a:t>
            </a:r>
          </a:p>
        </p:txBody>
      </p:sp>
      <p:sp>
        <p:nvSpPr>
          <p:cNvPr id="15" name="Freeform 14"/>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6"/>
            <a:stretch>
              <a:fillRect t="-2846" b="-1156"/>
            </a:stretch>
          </a:blipFill>
        </p:spPr>
        <p:txBody>
          <a:bodyPr/>
          <a:lstStyle/>
          <a:p>
            <a:endParaRPr lang="en-IN"/>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089390" y="809339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5237278" y="2193607"/>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5901121" y="277314"/>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172233" y="2440522"/>
            <a:ext cx="6458034" cy="1104328"/>
            <a:chOff x="0" y="0"/>
            <a:chExt cx="3776356" cy="704164"/>
          </a:xfrm>
        </p:grpSpPr>
        <p:sp>
          <p:nvSpPr>
            <p:cNvPr id="7" name="Freeform 7"/>
            <p:cNvSpPr/>
            <p:nvPr/>
          </p:nvSpPr>
          <p:spPr>
            <a:xfrm>
              <a:off x="0" y="0"/>
              <a:ext cx="3776356" cy="704164"/>
            </a:xfrm>
            <a:custGeom>
              <a:avLst/>
              <a:gdLst/>
              <a:ahLst/>
              <a:cxnLst/>
              <a:rect l="l" t="t" r="r" b="b"/>
              <a:pathLst>
                <a:path w="3776356" h="704164">
                  <a:moveTo>
                    <a:pt x="203200" y="0"/>
                  </a:moveTo>
                  <a:lnTo>
                    <a:pt x="3573156" y="0"/>
                  </a:lnTo>
                  <a:lnTo>
                    <a:pt x="3776356" y="704164"/>
                  </a:lnTo>
                  <a:lnTo>
                    <a:pt x="0" y="704164"/>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3522356" cy="685114"/>
            </a:xfrm>
            <a:prstGeom prst="rect">
              <a:avLst/>
            </a:prstGeom>
          </p:spPr>
          <p:txBody>
            <a:bodyPr lIns="50800" tIns="50800" rIns="50800" bIns="50800" rtlCol="0" anchor="ctr"/>
            <a:lstStyle/>
            <a:p>
              <a:pPr algn="ctr">
                <a:lnSpc>
                  <a:spcPts val="2574"/>
                </a:lnSpc>
              </a:pPr>
              <a:endParaRPr/>
            </a:p>
          </p:txBody>
        </p:sp>
      </p:grpSp>
      <p:sp>
        <p:nvSpPr>
          <p:cNvPr id="10" name="Freeform 10"/>
          <p:cNvSpPr/>
          <p:nvPr/>
        </p:nvSpPr>
        <p:spPr>
          <a:xfrm>
            <a:off x="6887646" y="565753"/>
            <a:ext cx="7913958" cy="3234243"/>
          </a:xfrm>
          <a:custGeom>
            <a:avLst/>
            <a:gdLst/>
            <a:ahLst/>
            <a:cxnLst/>
            <a:rect l="l" t="t" r="r" b="b"/>
            <a:pathLst>
              <a:path w="7913958" h="3234243">
                <a:moveTo>
                  <a:pt x="0" y="0"/>
                </a:moveTo>
                <a:lnTo>
                  <a:pt x="7913957" y="0"/>
                </a:lnTo>
                <a:lnTo>
                  <a:pt x="7913957" y="3234243"/>
                </a:lnTo>
                <a:lnTo>
                  <a:pt x="0" y="3234243"/>
                </a:lnTo>
                <a:lnTo>
                  <a:pt x="0" y="0"/>
                </a:lnTo>
                <a:close/>
              </a:path>
            </a:pathLst>
          </a:custGeom>
          <a:blipFill>
            <a:blip r:embed="rId4"/>
            <a:stretch>
              <a:fillRect/>
            </a:stretch>
          </a:blipFill>
        </p:spPr>
        <p:txBody>
          <a:bodyPr/>
          <a:lstStyle/>
          <a:p>
            <a:endParaRPr lang="en-IN"/>
          </a:p>
        </p:txBody>
      </p:sp>
      <p:sp>
        <p:nvSpPr>
          <p:cNvPr id="11" name="TextBox 11"/>
          <p:cNvSpPr txBox="1"/>
          <p:nvPr/>
        </p:nvSpPr>
        <p:spPr>
          <a:xfrm>
            <a:off x="1028700" y="2598259"/>
            <a:ext cx="3180623" cy="788854"/>
          </a:xfrm>
          <a:prstGeom prst="rect">
            <a:avLst/>
          </a:prstGeom>
        </p:spPr>
        <p:txBody>
          <a:bodyPr lIns="0" tIns="0" rIns="0" bIns="0" rtlCol="0" anchor="t">
            <a:spAutoFit/>
          </a:bodyPr>
          <a:lstStyle/>
          <a:p>
            <a:pPr algn="l">
              <a:lnSpc>
                <a:spcPts val="6192"/>
              </a:lnSpc>
            </a:pPr>
            <a:r>
              <a:rPr lang="en-US" sz="5160">
                <a:solidFill>
                  <a:srgbClr val="FFFFFF"/>
                </a:solidFill>
                <a:latin typeface="Droid Serif Bold"/>
                <a:ea typeface="Droid Serif Bold"/>
                <a:cs typeface="Droid Serif Bold"/>
                <a:sym typeface="Droid Serif Bold"/>
              </a:rPr>
              <a:t>Holidays</a:t>
            </a:r>
          </a:p>
        </p:txBody>
      </p:sp>
      <p:sp>
        <p:nvSpPr>
          <p:cNvPr id="12" name="TextBox 12"/>
          <p:cNvSpPr txBox="1"/>
          <p:nvPr/>
        </p:nvSpPr>
        <p:spPr>
          <a:xfrm>
            <a:off x="589525" y="4247671"/>
            <a:ext cx="17108950" cy="4800353"/>
          </a:xfrm>
          <a:prstGeom prst="rect">
            <a:avLst/>
          </a:prstGeom>
        </p:spPr>
        <p:txBody>
          <a:bodyPr lIns="0" tIns="0" rIns="0" bIns="0" rtlCol="0" anchor="t">
            <a:spAutoFit/>
          </a:bodyPr>
          <a:lstStyle/>
          <a:p>
            <a:pPr>
              <a:lnSpc>
                <a:spcPts val="4200"/>
              </a:lnSpc>
            </a:pPr>
            <a:r>
              <a:rPr lang="en-US" sz="3000" dirty="0">
                <a:solidFill>
                  <a:srgbClr val="000000"/>
                </a:solidFill>
                <a:latin typeface="Arial" panose="020B0604020202020204" pitchFamily="34" charset="0"/>
                <a:ea typeface="Open Sauce Bold"/>
                <a:cs typeface="Arial" panose="020B0604020202020204" pitchFamily="34" charset="0"/>
                <a:sym typeface="Open Sauce Bold"/>
              </a:rPr>
              <a:t>End of trimester holidays </a:t>
            </a:r>
            <a:r>
              <a:rPr lang="en-US" sz="3000" dirty="0">
                <a:solidFill>
                  <a:srgbClr val="000000"/>
                </a:solidFill>
                <a:latin typeface="Arial" panose="020B0604020202020204" pitchFamily="34" charset="0"/>
                <a:ea typeface="Open Sauce"/>
                <a:cs typeface="Arial" panose="020B0604020202020204" pitchFamily="34" charset="0"/>
                <a:sym typeface="Open Sauce"/>
              </a:rPr>
              <a:t>are listed on your </a:t>
            </a:r>
            <a:r>
              <a:rPr lang="en-US" sz="3000" dirty="0">
                <a:solidFill>
                  <a:srgbClr val="000000"/>
                </a:solidFill>
                <a:latin typeface="Arial" panose="020B0604020202020204" pitchFamily="34" charset="0"/>
                <a:ea typeface="Open Sauce Bold"/>
                <a:cs typeface="Arial" panose="020B0604020202020204" pitchFamily="34" charset="0"/>
                <a:sym typeface="Open Sauce Bold"/>
              </a:rPr>
              <a:t>Academic Calendar </a:t>
            </a:r>
            <a:r>
              <a:rPr lang="en-US" sz="3000" dirty="0">
                <a:solidFill>
                  <a:srgbClr val="000000"/>
                </a:solidFill>
                <a:latin typeface="Arial" panose="020B0604020202020204" pitchFamily="34" charset="0"/>
                <a:ea typeface="Open Sauce"/>
                <a:cs typeface="Arial" panose="020B0604020202020204" pitchFamily="34" charset="0"/>
                <a:sym typeface="Open Sauce"/>
              </a:rPr>
              <a:t>available on the </a:t>
            </a:r>
          </a:p>
          <a:p>
            <a:pPr>
              <a:lnSpc>
                <a:spcPts val="4200"/>
              </a:lnSpc>
            </a:pPr>
            <a:r>
              <a:rPr lang="en-US" sz="3000" dirty="0">
                <a:solidFill>
                  <a:srgbClr val="000000"/>
                </a:solidFill>
                <a:latin typeface="Arial" panose="020B0604020202020204" pitchFamily="34" charset="0"/>
                <a:ea typeface="Open Sauce Bold"/>
                <a:cs typeface="Arial" panose="020B0604020202020204" pitchFamily="34" charset="0"/>
                <a:sym typeface="Open Sauce Bold"/>
              </a:rPr>
              <a:t>UBSS Student Central website</a:t>
            </a:r>
            <a:r>
              <a:rPr lang="en-US" sz="3000" dirty="0">
                <a:solidFill>
                  <a:srgbClr val="000000"/>
                </a:solidFill>
                <a:latin typeface="Arial" panose="020B0604020202020204" pitchFamily="34" charset="0"/>
                <a:ea typeface="Open Sauce"/>
                <a:cs typeface="Arial" panose="020B0604020202020204" pitchFamily="34" charset="0"/>
                <a:sym typeface="Open Sauce"/>
              </a:rPr>
              <a:t>.</a:t>
            </a:r>
          </a:p>
          <a:p>
            <a:pPr>
              <a:lnSpc>
                <a:spcPts val="4200"/>
              </a:lnSpc>
            </a:pPr>
            <a:r>
              <a:rPr lang="en-US" sz="3000" u="sng" dirty="0">
                <a:solidFill>
                  <a:srgbClr val="000000"/>
                </a:solidFill>
                <a:latin typeface="Arial" panose="020B0604020202020204" pitchFamily="34" charset="0"/>
                <a:ea typeface="Open Sauce"/>
                <a:cs typeface="Arial" panose="020B0604020202020204" pitchFamily="34" charset="0"/>
                <a:sym typeface="Open Sauce"/>
                <a:hlinkClick r:id="rId5" tooltip="https://www.ubss.edu.au/academic-calendar/"/>
              </a:rPr>
              <a:t>https://www.ubss.edu.au/academic-calendar/</a:t>
            </a:r>
          </a:p>
          <a:p>
            <a:pPr>
              <a:lnSpc>
                <a:spcPts val="4200"/>
              </a:lnSpc>
            </a:pPr>
            <a:endParaRPr lang="en-US" sz="3000" u="sng" dirty="0">
              <a:solidFill>
                <a:srgbClr val="000000"/>
              </a:solidFill>
              <a:latin typeface="Arial" panose="020B0604020202020204" pitchFamily="34" charset="0"/>
              <a:ea typeface="Open Sauce"/>
              <a:cs typeface="Arial" panose="020B0604020202020204" pitchFamily="34" charset="0"/>
              <a:sym typeface="Open Sauce"/>
              <a:hlinkClick r:id="rId5" tooltip="https://www.ubss.edu.au/academic-calendar/"/>
            </a:endParaRPr>
          </a:p>
          <a:p>
            <a:pPr>
              <a:lnSpc>
                <a:spcPts val="4200"/>
              </a:lnSpc>
            </a:pPr>
            <a:r>
              <a:rPr lang="en-US" sz="3000" dirty="0">
                <a:solidFill>
                  <a:srgbClr val="000000"/>
                </a:solidFill>
                <a:latin typeface="Arial" panose="020B0604020202020204" pitchFamily="34" charset="0"/>
                <a:ea typeface="Open Sauce"/>
                <a:cs typeface="Arial" panose="020B0604020202020204" pitchFamily="34" charset="0"/>
                <a:sym typeface="Open Sauce"/>
              </a:rPr>
              <a:t>If you would like to apply for holidays during your regular study periods you will need to </a:t>
            </a:r>
            <a:r>
              <a:rPr lang="en-US" sz="3000" dirty="0">
                <a:solidFill>
                  <a:srgbClr val="000000"/>
                </a:solidFill>
                <a:latin typeface="Arial" panose="020B0604020202020204" pitchFamily="34" charset="0"/>
                <a:ea typeface="Open Sauce Bold"/>
                <a:cs typeface="Arial" panose="020B0604020202020204" pitchFamily="34" charset="0"/>
                <a:sym typeface="Open Sauce Bold"/>
              </a:rPr>
              <a:t>apply for a deferment </a:t>
            </a:r>
            <a:r>
              <a:rPr lang="en-US" sz="3000" dirty="0">
                <a:solidFill>
                  <a:srgbClr val="000000"/>
                </a:solidFill>
                <a:latin typeface="Arial" panose="020B0604020202020204" pitchFamily="34" charset="0"/>
                <a:ea typeface="Open Sauce"/>
                <a:cs typeface="Arial" panose="020B0604020202020204" pitchFamily="34" charset="0"/>
                <a:sym typeface="Open Sauce"/>
              </a:rPr>
              <a:t>(3-month leave). </a:t>
            </a:r>
            <a:r>
              <a:rPr lang="en-AU" sz="3000" dirty="0">
                <a:solidFill>
                  <a:srgbClr val="000000"/>
                </a:solidFill>
                <a:latin typeface="Arial" panose="020B0604020202020204" pitchFamily="34" charset="0"/>
                <a:ea typeface="Open Sauce"/>
                <a:cs typeface="Arial" panose="020B0604020202020204" pitchFamily="34" charset="0"/>
                <a:sym typeface="Open Sauce"/>
              </a:rPr>
              <a:t>For more information about this, please see our Course Deferral Policy at </a:t>
            </a:r>
            <a:r>
              <a:rPr lang="en-AU" sz="3000" dirty="0">
                <a:solidFill>
                  <a:srgbClr val="000000"/>
                </a:solidFill>
                <a:latin typeface="Arial" panose="020B0604020202020204" pitchFamily="34" charset="0"/>
                <a:ea typeface="Open Sauce"/>
                <a:cs typeface="Arial" panose="020B0604020202020204" pitchFamily="34" charset="0"/>
                <a:sym typeface="Open Sauce"/>
                <a:hlinkClick r:id="rId6"/>
              </a:rPr>
              <a:t>https://www.ubss.edu.au/policies-and-procedures/</a:t>
            </a:r>
            <a:endParaRPr lang="en-AU" sz="3000" dirty="0">
              <a:solidFill>
                <a:srgbClr val="000000"/>
              </a:solidFill>
              <a:latin typeface="Arial" panose="020B0604020202020204" pitchFamily="34" charset="0"/>
              <a:ea typeface="Open Sauce"/>
              <a:cs typeface="Arial" panose="020B0604020202020204" pitchFamily="34" charset="0"/>
              <a:sym typeface="Open Sauce"/>
            </a:endParaRPr>
          </a:p>
          <a:p>
            <a:pPr>
              <a:lnSpc>
                <a:spcPts val="4200"/>
              </a:lnSpc>
            </a:pPr>
            <a:endParaRPr lang="en-US" sz="3000" u="sng" dirty="0">
              <a:solidFill>
                <a:srgbClr val="000000"/>
              </a:solidFill>
              <a:latin typeface="Arial" panose="020B0604020202020204" pitchFamily="34" charset="0"/>
              <a:ea typeface="Open Sauce"/>
              <a:cs typeface="Arial" panose="020B0604020202020204" pitchFamily="34" charset="0"/>
              <a:sym typeface="Open Sauce"/>
              <a:hlinkClick r:id="rId7" tooltip="https://www.ubss.edu.au/policies-and-procedures/?tab=Policies%20and%20Procedures"/>
            </a:endParaRPr>
          </a:p>
          <a:p>
            <a:pPr>
              <a:lnSpc>
                <a:spcPts val="4200"/>
              </a:lnSpc>
            </a:pPr>
            <a:r>
              <a:rPr lang="en-US" sz="3000" dirty="0">
                <a:solidFill>
                  <a:srgbClr val="000000"/>
                </a:solidFill>
                <a:latin typeface="Arial" panose="020B0604020202020204" pitchFamily="34" charset="0"/>
                <a:ea typeface="Open Sauce"/>
                <a:cs typeface="Arial" panose="020B0604020202020204" pitchFamily="34" charset="0"/>
                <a:sym typeface="Open Sauce"/>
              </a:rPr>
              <a:t>Please send all Deferment enquiries to </a:t>
            </a:r>
            <a:r>
              <a:rPr lang="en-US" sz="3000" u="sng" dirty="0">
                <a:solidFill>
                  <a:srgbClr val="000000"/>
                </a:solidFill>
                <a:latin typeface="Arial" panose="020B0604020202020204" pitchFamily="34" charset="0"/>
                <a:ea typeface="Open Sauce"/>
                <a:cs typeface="Arial" panose="020B0604020202020204" pitchFamily="34" charset="0"/>
                <a:sym typeface="Open Sauce"/>
                <a:hlinkClick r:id="rId8" tooltip="mailto:Madilina.Tresca@ubss.edu.au"/>
              </a:rPr>
              <a:t>info@ubss.edu.au</a:t>
            </a:r>
          </a:p>
        </p:txBody>
      </p:sp>
      <p:sp>
        <p:nvSpPr>
          <p:cNvPr id="13" name="Freeform 14"/>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9"/>
            <a:stretch>
              <a:fillRect t="-2846" b="-1156"/>
            </a:stretch>
          </a:blipFill>
        </p:spPr>
        <p:txBody>
          <a:bodyPr/>
          <a:lstStyle/>
          <a:p>
            <a:endParaRPr lang="en-IN"/>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553318" y="8072269"/>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4020800" y="1880587"/>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5685371" y="60564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152400" y="2803927"/>
            <a:ext cx="9708576" cy="1104328"/>
            <a:chOff x="0" y="0"/>
            <a:chExt cx="6057066" cy="704164"/>
          </a:xfrm>
        </p:grpSpPr>
        <p:sp>
          <p:nvSpPr>
            <p:cNvPr id="7" name="Freeform 7"/>
            <p:cNvSpPr/>
            <p:nvPr/>
          </p:nvSpPr>
          <p:spPr>
            <a:xfrm>
              <a:off x="0" y="0"/>
              <a:ext cx="6057066" cy="704164"/>
            </a:xfrm>
            <a:custGeom>
              <a:avLst/>
              <a:gdLst/>
              <a:ahLst/>
              <a:cxnLst/>
              <a:rect l="l" t="t" r="r" b="b"/>
              <a:pathLst>
                <a:path w="6057066" h="704164">
                  <a:moveTo>
                    <a:pt x="203200" y="0"/>
                  </a:moveTo>
                  <a:lnTo>
                    <a:pt x="5853866" y="0"/>
                  </a:lnTo>
                  <a:lnTo>
                    <a:pt x="6057066" y="704164"/>
                  </a:lnTo>
                  <a:lnTo>
                    <a:pt x="0" y="704164"/>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5803066" cy="685114"/>
            </a:xfrm>
            <a:prstGeom prst="rect">
              <a:avLst/>
            </a:prstGeom>
          </p:spPr>
          <p:txBody>
            <a:bodyPr lIns="50800" tIns="50800" rIns="50800" bIns="50800" rtlCol="0" anchor="ctr"/>
            <a:lstStyle/>
            <a:p>
              <a:pPr algn="ctr">
                <a:lnSpc>
                  <a:spcPts val="2574"/>
                </a:lnSpc>
              </a:pPr>
              <a:endParaRPr/>
            </a:p>
          </p:txBody>
        </p:sp>
      </p:grpSp>
      <p:sp>
        <p:nvSpPr>
          <p:cNvPr id="10" name="TextBox 10"/>
          <p:cNvSpPr txBox="1"/>
          <p:nvPr/>
        </p:nvSpPr>
        <p:spPr>
          <a:xfrm>
            <a:off x="914194" y="3101179"/>
            <a:ext cx="7611577" cy="788854"/>
          </a:xfrm>
          <a:prstGeom prst="rect">
            <a:avLst/>
          </a:prstGeom>
        </p:spPr>
        <p:txBody>
          <a:bodyPr lIns="0" tIns="0" rIns="0" bIns="0" rtlCol="0" anchor="t">
            <a:spAutoFit/>
          </a:bodyPr>
          <a:lstStyle/>
          <a:p>
            <a:pPr algn="l">
              <a:lnSpc>
                <a:spcPts val="6192"/>
              </a:lnSpc>
            </a:pPr>
            <a:r>
              <a:rPr lang="en-US" sz="5160">
                <a:solidFill>
                  <a:srgbClr val="FFFFFF"/>
                </a:solidFill>
                <a:latin typeface="Droid Serif Bold"/>
                <a:ea typeface="Droid Serif Bold"/>
                <a:cs typeface="Droid Serif Bold"/>
                <a:sym typeface="Droid Serif Bold"/>
              </a:rPr>
              <a:t>Refund &amp; Cancellation</a:t>
            </a:r>
          </a:p>
        </p:txBody>
      </p:sp>
      <p:sp>
        <p:nvSpPr>
          <p:cNvPr id="11" name="TextBox 11"/>
          <p:cNvSpPr txBox="1"/>
          <p:nvPr/>
        </p:nvSpPr>
        <p:spPr>
          <a:xfrm>
            <a:off x="930138" y="4600112"/>
            <a:ext cx="16427723" cy="4801251"/>
          </a:xfrm>
          <a:prstGeom prst="rect">
            <a:avLst/>
          </a:prstGeom>
        </p:spPr>
        <p:txBody>
          <a:bodyPr wrap="square" lIns="0" tIns="0" rIns="0" bIns="0" rtlCol="0" anchor="t">
            <a:spAutoFit/>
          </a:bodyPr>
          <a:lstStyle/>
          <a:p>
            <a:pPr>
              <a:lnSpc>
                <a:spcPts val="4200"/>
              </a:lnSpc>
            </a:pPr>
            <a:r>
              <a:rPr lang="en-US" sz="3000" dirty="0">
                <a:solidFill>
                  <a:srgbClr val="000000"/>
                </a:solidFill>
                <a:latin typeface="Arial" panose="020B0604020202020204" pitchFamily="34" charset="0"/>
                <a:ea typeface="Open Sauce"/>
                <a:cs typeface="Arial" panose="020B0604020202020204" pitchFamily="34" charset="0"/>
                <a:sym typeface="Open Sauce"/>
              </a:rPr>
              <a:t>The Refund Policy is outlined in your Offer Letter.</a:t>
            </a:r>
          </a:p>
          <a:p>
            <a:pPr>
              <a:lnSpc>
                <a:spcPts val="4200"/>
              </a:lnSpc>
            </a:pPr>
            <a:endParaRPr lang="en-US" sz="3000" dirty="0">
              <a:solidFill>
                <a:srgbClr val="000000"/>
              </a:solidFill>
              <a:latin typeface="Arial" panose="020B0604020202020204" pitchFamily="34" charset="0"/>
              <a:ea typeface="Open Sauce"/>
              <a:cs typeface="Arial" panose="020B0604020202020204" pitchFamily="34" charset="0"/>
              <a:sym typeface="Open Sauce"/>
            </a:endParaRPr>
          </a:p>
          <a:p>
            <a:pPr>
              <a:lnSpc>
                <a:spcPts val="4200"/>
              </a:lnSpc>
            </a:pPr>
            <a:r>
              <a:rPr lang="en-US" sz="3000" dirty="0">
                <a:solidFill>
                  <a:srgbClr val="000000"/>
                </a:solidFill>
                <a:latin typeface="Arial" panose="020B0604020202020204" pitchFamily="34" charset="0"/>
                <a:ea typeface="Open Sauce"/>
                <a:cs typeface="Arial" panose="020B0604020202020204" pitchFamily="34" charset="0"/>
                <a:sym typeface="Open Sauce"/>
              </a:rPr>
              <a:t>For more details refer to:</a:t>
            </a:r>
          </a:p>
          <a:p>
            <a:pPr>
              <a:lnSpc>
                <a:spcPts val="4200"/>
              </a:lnSpc>
            </a:pPr>
            <a:endParaRPr lang="en-US" sz="3000" dirty="0">
              <a:solidFill>
                <a:srgbClr val="000000"/>
              </a:solidFill>
              <a:latin typeface="Arial" panose="020B0604020202020204" pitchFamily="34" charset="0"/>
              <a:ea typeface="Open Sauce"/>
              <a:cs typeface="Arial" panose="020B0604020202020204" pitchFamily="34" charset="0"/>
              <a:sym typeface="Open Sauce"/>
            </a:endParaRPr>
          </a:p>
          <a:p>
            <a:pPr>
              <a:lnSpc>
                <a:spcPts val="4200"/>
              </a:lnSpc>
            </a:pPr>
            <a:r>
              <a:rPr lang="en-US" sz="3000" b="1" dirty="0">
                <a:solidFill>
                  <a:srgbClr val="000000"/>
                </a:solidFill>
                <a:latin typeface="Arial" panose="020B0604020202020204" pitchFamily="34" charset="0"/>
                <a:ea typeface="Open Sauce Bold"/>
                <a:cs typeface="Arial" panose="020B0604020202020204" pitchFamily="34" charset="0"/>
                <a:sym typeface="Open Sauce Bold"/>
              </a:rPr>
              <a:t>Fees and Refund Policy</a:t>
            </a:r>
          </a:p>
          <a:p>
            <a:pPr>
              <a:lnSpc>
                <a:spcPts val="4200"/>
              </a:lnSpc>
            </a:pPr>
            <a:r>
              <a:rPr lang="en-US" sz="3000" u="sng" dirty="0">
                <a:solidFill>
                  <a:srgbClr val="000000"/>
                </a:solidFill>
                <a:latin typeface="Arial" panose="020B0604020202020204" pitchFamily="34" charset="0"/>
                <a:ea typeface="Open Sauce"/>
                <a:cs typeface="Arial" panose="020B0604020202020204" pitchFamily="34" charset="0"/>
                <a:sym typeface="Open Sauce"/>
                <a:hlinkClick r:id="rId4" tooltip="https://www.gca.edu.au/Uploads/files/GCA%20Refund%20Policy%20v12%202019.pdf"/>
              </a:rPr>
              <a:t>https://www.ubss.edu.au/policies-and-procedures/</a:t>
            </a:r>
          </a:p>
          <a:p>
            <a:pPr>
              <a:lnSpc>
                <a:spcPts val="4200"/>
              </a:lnSpc>
            </a:pPr>
            <a:endParaRPr lang="en-US" sz="3000" u="sng" dirty="0">
              <a:solidFill>
                <a:srgbClr val="000000"/>
              </a:solidFill>
              <a:latin typeface="Arial" panose="020B0604020202020204" pitchFamily="34" charset="0"/>
              <a:ea typeface="Open Sauce"/>
              <a:cs typeface="Arial" panose="020B0604020202020204" pitchFamily="34" charset="0"/>
              <a:sym typeface="Open Sauce"/>
              <a:hlinkClick r:id="rId4" tooltip="https://www.gca.edu.au/Uploads/files/GCA%20Refund%20Policy%20v12%202019.pdf"/>
            </a:endParaRPr>
          </a:p>
          <a:p>
            <a:pPr>
              <a:lnSpc>
                <a:spcPts val="4200"/>
              </a:lnSpc>
            </a:pPr>
            <a:r>
              <a:rPr lang="en-US" sz="3000" b="1" dirty="0">
                <a:solidFill>
                  <a:srgbClr val="000000"/>
                </a:solidFill>
                <a:latin typeface="Arial" panose="020B0604020202020204" pitchFamily="34" charset="0"/>
                <a:ea typeface="Open Sauce Bold"/>
                <a:cs typeface="Arial" panose="020B0604020202020204" pitchFamily="34" charset="0"/>
                <a:sym typeface="Open Sauce Bold"/>
              </a:rPr>
              <a:t>Information on Tuition Protection Service</a:t>
            </a:r>
          </a:p>
          <a:p>
            <a:pPr>
              <a:lnSpc>
                <a:spcPts val="4200"/>
              </a:lnSpc>
            </a:pPr>
            <a:r>
              <a:rPr lang="en-US" sz="3000" u="sng" dirty="0">
                <a:solidFill>
                  <a:srgbClr val="000000"/>
                </a:solidFill>
                <a:latin typeface="Arial" panose="020B0604020202020204" pitchFamily="34" charset="0"/>
                <a:ea typeface="Open Sauce"/>
                <a:cs typeface="Arial" panose="020B0604020202020204" pitchFamily="34" charset="0"/>
                <a:sym typeface="Open Sauce"/>
                <a:hlinkClick r:id="rId5" tooltip="https://www.ubss.edu.au/tuition-protection-service/"/>
              </a:rPr>
              <a:t>https://www.ubss.edu.au/tuition-protection-service/</a:t>
            </a:r>
          </a:p>
        </p:txBody>
      </p:sp>
      <p:sp>
        <p:nvSpPr>
          <p:cNvPr id="12" name="Freeform 14"/>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6"/>
            <a:stretch>
              <a:fillRect t="-2846" b="-1156"/>
            </a:stretch>
          </a:blipFill>
        </p:spPr>
        <p:txBody>
          <a:bodyPr/>
          <a:lstStyle/>
          <a:p>
            <a:endParaRPr lang="en-IN"/>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1" y="2514704"/>
            <a:ext cx="11201401" cy="1059852"/>
            <a:chOff x="0" y="0"/>
            <a:chExt cx="6546870" cy="704164"/>
          </a:xfrm>
        </p:grpSpPr>
        <p:sp>
          <p:nvSpPr>
            <p:cNvPr id="7" name="Freeform 7"/>
            <p:cNvSpPr/>
            <p:nvPr/>
          </p:nvSpPr>
          <p:spPr>
            <a:xfrm>
              <a:off x="0" y="0"/>
              <a:ext cx="6546870" cy="704164"/>
            </a:xfrm>
            <a:custGeom>
              <a:avLst/>
              <a:gdLst/>
              <a:ahLst/>
              <a:cxnLst/>
              <a:rect l="l" t="t" r="r" b="b"/>
              <a:pathLst>
                <a:path w="6546870" h="704164">
                  <a:moveTo>
                    <a:pt x="203200" y="0"/>
                  </a:moveTo>
                  <a:lnTo>
                    <a:pt x="6343670" y="0"/>
                  </a:lnTo>
                  <a:lnTo>
                    <a:pt x="6546870" y="704164"/>
                  </a:lnTo>
                  <a:lnTo>
                    <a:pt x="0" y="704164"/>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6292870" cy="685114"/>
            </a:xfrm>
            <a:prstGeom prst="rect">
              <a:avLst/>
            </a:prstGeom>
          </p:spPr>
          <p:txBody>
            <a:bodyPr lIns="50800" tIns="50800" rIns="50800" bIns="50800" rtlCol="0" anchor="ctr"/>
            <a:lstStyle/>
            <a:p>
              <a:pPr algn="ctr">
                <a:lnSpc>
                  <a:spcPts val="2574"/>
                </a:lnSpc>
              </a:pPr>
              <a:endParaRPr/>
            </a:p>
          </p:txBody>
        </p:sp>
      </p:grpSp>
      <p:sp>
        <p:nvSpPr>
          <p:cNvPr id="9" name="TextBox 9"/>
          <p:cNvSpPr txBox="1"/>
          <p:nvPr/>
        </p:nvSpPr>
        <p:spPr>
          <a:xfrm>
            <a:off x="1133475" y="2667678"/>
            <a:ext cx="10448925" cy="755335"/>
          </a:xfrm>
          <a:prstGeom prst="rect">
            <a:avLst/>
          </a:prstGeom>
        </p:spPr>
        <p:txBody>
          <a:bodyPr wrap="square" lIns="0" tIns="0" rIns="0" bIns="0" rtlCol="0" anchor="t">
            <a:spAutoFit/>
          </a:bodyPr>
          <a:lstStyle/>
          <a:p>
            <a:pPr>
              <a:lnSpc>
                <a:spcPts val="6192"/>
              </a:lnSpc>
            </a:pPr>
            <a:r>
              <a:rPr lang="en-US" sz="5100" dirty="0">
                <a:solidFill>
                  <a:srgbClr val="FFFFFF"/>
                </a:solidFill>
                <a:latin typeface="Droid Serif Bold"/>
                <a:ea typeface="Droid Serif Bold"/>
                <a:cs typeface="Droid Serif Bold"/>
                <a:sym typeface="Droid Serif Bold"/>
              </a:rPr>
              <a:t>Security and Health</a:t>
            </a:r>
          </a:p>
        </p:txBody>
      </p:sp>
      <p:grpSp>
        <p:nvGrpSpPr>
          <p:cNvPr id="10" name="Group 10"/>
          <p:cNvGrpSpPr/>
          <p:nvPr/>
        </p:nvGrpSpPr>
        <p:grpSpPr>
          <a:xfrm>
            <a:off x="1140410" y="4200057"/>
            <a:ext cx="15600697" cy="5735306"/>
            <a:chOff x="0" y="0"/>
            <a:chExt cx="20800929" cy="7647074"/>
          </a:xfrm>
        </p:grpSpPr>
        <p:sp>
          <p:nvSpPr>
            <p:cNvPr id="11" name="Freeform 11"/>
            <p:cNvSpPr/>
            <p:nvPr/>
          </p:nvSpPr>
          <p:spPr>
            <a:xfrm>
              <a:off x="0" y="3703616"/>
              <a:ext cx="4719937" cy="3650977"/>
            </a:xfrm>
            <a:custGeom>
              <a:avLst/>
              <a:gdLst/>
              <a:ahLst/>
              <a:cxnLst/>
              <a:rect l="l" t="t" r="r" b="b"/>
              <a:pathLst>
                <a:path w="4719937" h="3650977">
                  <a:moveTo>
                    <a:pt x="0" y="0"/>
                  </a:moveTo>
                  <a:lnTo>
                    <a:pt x="4719937" y="0"/>
                  </a:lnTo>
                  <a:lnTo>
                    <a:pt x="4719937" y="3650977"/>
                  </a:lnTo>
                  <a:lnTo>
                    <a:pt x="0" y="3650977"/>
                  </a:lnTo>
                  <a:lnTo>
                    <a:pt x="0" y="0"/>
                  </a:lnTo>
                  <a:close/>
                </a:path>
              </a:pathLst>
            </a:custGeom>
            <a:blipFill>
              <a:blip r:embed="rId4"/>
              <a:stretch>
                <a:fillRect l="-8050" r="-8050"/>
              </a:stretch>
            </a:blipFill>
          </p:spPr>
          <p:txBody>
            <a:bodyPr/>
            <a:lstStyle/>
            <a:p>
              <a:endParaRPr lang="en-IN"/>
            </a:p>
          </p:txBody>
        </p:sp>
        <p:sp>
          <p:nvSpPr>
            <p:cNvPr id="12" name="Freeform 12"/>
            <p:cNvSpPr/>
            <p:nvPr/>
          </p:nvSpPr>
          <p:spPr>
            <a:xfrm>
              <a:off x="0" y="0"/>
              <a:ext cx="4720175" cy="3144816"/>
            </a:xfrm>
            <a:custGeom>
              <a:avLst/>
              <a:gdLst/>
              <a:ahLst/>
              <a:cxnLst/>
              <a:rect l="l" t="t" r="r" b="b"/>
              <a:pathLst>
                <a:path w="4720175" h="3144816">
                  <a:moveTo>
                    <a:pt x="0" y="0"/>
                  </a:moveTo>
                  <a:lnTo>
                    <a:pt x="4720175" y="0"/>
                  </a:lnTo>
                  <a:lnTo>
                    <a:pt x="4720175" y="3144816"/>
                  </a:lnTo>
                  <a:lnTo>
                    <a:pt x="0" y="3144816"/>
                  </a:lnTo>
                  <a:lnTo>
                    <a:pt x="0" y="0"/>
                  </a:lnTo>
                  <a:close/>
                </a:path>
              </a:pathLst>
            </a:custGeom>
            <a:blipFill>
              <a:blip r:embed="rId5"/>
              <a:stretch>
                <a:fillRect/>
              </a:stretch>
            </a:blipFill>
          </p:spPr>
          <p:txBody>
            <a:bodyPr/>
            <a:lstStyle/>
            <a:p>
              <a:endParaRPr lang="en-IN"/>
            </a:p>
          </p:txBody>
        </p:sp>
        <p:sp>
          <p:nvSpPr>
            <p:cNvPr id="13" name="TextBox 13"/>
            <p:cNvSpPr txBox="1"/>
            <p:nvPr/>
          </p:nvSpPr>
          <p:spPr>
            <a:xfrm>
              <a:off x="5551964" y="165100"/>
              <a:ext cx="15248965" cy="2954654"/>
            </a:xfrm>
            <a:prstGeom prst="rect">
              <a:avLst/>
            </a:prstGeom>
          </p:spPr>
          <p:txBody>
            <a:bodyPr lIns="0" tIns="0" rIns="0" bIns="0" rtlCol="0" anchor="t">
              <a:spAutoFit/>
            </a:bodyPr>
            <a:lstStyle/>
            <a:p>
              <a:pPr algn="just"/>
              <a:r>
                <a:rPr lang="en-US" sz="2400" b="1" dirty="0">
                  <a:solidFill>
                    <a:srgbClr val="000000"/>
                  </a:solidFill>
                  <a:latin typeface="Arial" panose="020B0604020202020204" pitchFamily="34" charset="0"/>
                  <a:ea typeface="Open Sauce Bold"/>
                  <a:cs typeface="Arial" panose="020B0604020202020204" pitchFamily="34" charset="0"/>
                  <a:sym typeface="Open Sauce Bold"/>
                </a:rPr>
                <a:t>Security</a:t>
              </a:r>
            </a:p>
            <a:p>
              <a:pPr algn="just"/>
              <a:endParaRPr lang="en-US" sz="2400" b="1" dirty="0">
                <a:solidFill>
                  <a:srgbClr val="000000"/>
                </a:solidFill>
                <a:latin typeface="Arial" panose="020B0604020202020204" pitchFamily="34" charset="0"/>
                <a:ea typeface="Open Sauce Bold"/>
                <a:cs typeface="Arial" panose="020B0604020202020204" pitchFamily="34" charset="0"/>
                <a:sym typeface="Open Sauce Bold"/>
              </a:endParaRPr>
            </a:p>
            <a:p>
              <a:pPr algn="just"/>
              <a:r>
                <a:rPr lang="en-US" sz="2400" dirty="0">
                  <a:solidFill>
                    <a:srgbClr val="000000"/>
                  </a:solidFill>
                  <a:latin typeface="Arial" panose="020B0604020202020204" pitchFamily="34" charset="0"/>
                  <a:ea typeface="Open Sauce"/>
                  <a:cs typeface="Arial" panose="020B0604020202020204" pitchFamily="34" charset="0"/>
                  <a:sym typeface="Open Sauce"/>
                </a:rPr>
                <a:t>UBSS Melbourne CBD Campus has 24/7 security cameras to ensure your safety on campus.</a:t>
              </a:r>
            </a:p>
            <a:p>
              <a:pPr algn="just"/>
              <a:r>
                <a:rPr lang="en-US" sz="2400" dirty="0">
                  <a:solidFill>
                    <a:srgbClr val="000000"/>
                  </a:solidFill>
                  <a:latin typeface="Arial" panose="020B0604020202020204" pitchFamily="34" charset="0"/>
                  <a:ea typeface="Open Sauce"/>
                  <a:cs typeface="Arial" panose="020B0604020202020204" pitchFamily="34" charset="0"/>
                  <a:sym typeface="Open Sauce"/>
                </a:rPr>
                <a:t> </a:t>
              </a:r>
            </a:p>
            <a:p>
              <a:pPr algn="just"/>
              <a:r>
                <a:rPr lang="en-US" sz="2400" b="1" dirty="0">
                  <a:solidFill>
                    <a:srgbClr val="000000"/>
                  </a:solidFill>
                  <a:latin typeface="Arial" panose="020B0604020202020204" pitchFamily="34" charset="0"/>
                  <a:ea typeface="Open Sauce"/>
                  <a:cs typeface="Arial" panose="020B0604020202020204" pitchFamily="34" charset="0"/>
                  <a:sym typeface="Open Sauce"/>
                </a:rPr>
                <a:t>DO NOT</a:t>
              </a:r>
              <a:r>
                <a:rPr lang="en-US" sz="2400" dirty="0">
                  <a:solidFill>
                    <a:srgbClr val="000000"/>
                  </a:solidFill>
                  <a:latin typeface="Arial" panose="020B0604020202020204" pitchFamily="34" charset="0"/>
                  <a:ea typeface="Open Sauce"/>
                  <a:cs typeface="Arial" panose="020B0604020202020204" pitchFamily="34" charset="0"/>
                  <a:sym typeface="Open Sauce"/>
                </a:rPr>
                <a:t> leave your belongings unattended anywhere.</a:t>
              </a:r>
            </a:p>
          </p:txBody>
        </p:sp>
        <p:sp>
          <p:nvSpPr>
            <p:cNvPr id="14" name="TextBox 14"/>
            <p:cNvSpPr txBox="1"/>
            <p:nvPr/>
          </p:nvSpPr>
          <p:spPr>
            <a:xfrm>
              <a:off x="5551964" y="3953756"/>
              <a:ext cx="14955380" cy="3693318"/>
            </a:xfrm>
            <a:prstGeom prst="rect">
              <a:avLst/>
            </a:prstGeom>
          </p:spPr>
          <p:txBody>
            <a:bodyPr lIns="0" tIns="0" rIns="0" bIns="0" rtlCol="0" anchor="t">
              <a:spAutoFit/>
            </a:bodyPr>
            <a:lstStyle/>
            <a:p>
              <a:pPr algn="just">
                <a:lnSpc>
                  <a:spcPts val="2733"/>
                </a:lnSpc>
              </a:pPr>
              <a:r>
                <a:rPr lang="en-US" sz="2400" b="1" dirty="0">
                  <a:solidFill>
                    <a:srgbClr val="000000"/>
                  </a:solidFill>
                  <a:latin typeface="Arial" panose="020B0604020202020204" pitchFamily="34" charset="0"/>
                  <a:ea typeface="Open Sauce Bold"/>
                  <a:cs typeface="Arial" panose="020B0604020202020204" pitchFamily="34" charset="0"/>
                  <a:sym typeface="Open Sauce Bold"/>
                </a:rPr>
                <a:t>Health</a:t>
              </a:r>
            </a:p>
            <a:p>
              <a:pPr algn="just">
                <a:lnSpc>
                  <a:spcPts val="2733"/>
                </a:lnSpc>
              </a:pPr>
              <a:endParaRPr lang="en-US" sz="2400" b="1" dirty="0">
                <a:solidFill>
                  <a:srgbClr val="000000"/>
                </a:solidFill>
                <a:latin typeface="Arial" panose="020B0604020202020204" pitchFamily="34" charset="0"/>
                <a:ea typeface="Open Sauce Bold"/>
                <a:cs typeface="Arial" panose="020B0604020202020204" pitchFamily="34" charset="0"/>
                <a:sym typeface="Open Sauce Bold"/>
              </a:endParaRPr>
            </a:p>
            <a:p>
              <a:pPr algn="just">
                <a:lnSpc>
                  <a:spcPts val="2733"/>
                </a:lnSpc>
              </a:pPr>
              <a:r>
                <a:rPr lang="en-US" sz="2400" dirty="0">
                  <a:solidFill>
                    <a:srgbClr val="000000"/>
                  </a:solidFill>
                  <a:latin typeface="Arial" panose="020B0604020202020204" pitchFamily="34" charset="0"/>
                  <a:ea typeface="Open Sauce"/>
                  <a:cs typeface="Arial" panose="020B0604020202020204" pitchFamily="34" charset="0"/>
                  <a:sym typeface="Open Sauce"/>
                </a:rPr>
                <a:t>For all health-related matters you can visit the nearest Medical Centre, </a:t>
              </a:r>
              <a:r>
                <a:rPr lang="en-US" sz="2400" dirty="0">
                  <a:solidFill>
                    <a:srgbClr val="000000"/>
                  </a:solidFill>
                  <a:latin typeface="Arial" panose="020B0604020202020204" pitchFamily="34" charset="0"/>
                  <a:ea typeface="Open Sauce Bold"/>
                  <a:cs typeface="Arial" panose="020B0604020202020204" pitchFamily="34" charset="0"/>
                  <a:sym typeface="Open Sauce Bold"/>
                </a:rPr>
                <a:t>Swanston Street Medical Centre</a:t>
              </a:r>
              <a:r>
                <a:rPr lang="en-US" sz="2400" dirty="0">
                  <a:solidFill>
                    <a:srgbClr val="000000"/>
                  </a:solidFill>
                  <a:latin typeface="Arial" panose="020B0604020202020204" pitchFamily="34" charset="0"/>
                  <a:ea typeface="Open Sauce"/>
                  <a:cs typeface="Arial" panose="020B0604020202020204" pitchFamily="34" charset="0"/>
                  <a:sym typeface="Open Sauce"/>
                </a:rPr>
                <a:t>.</a:t>
              </a:r>
            </a:p>
            <a:p>
              <a:pPr algn="just">
                <a:lnSpc>
                  <a:spcPts val="2733"/>
                </a:lnSpc>
              </a:pPr>
              <a:endParaRPr lang="en-US" sz="2400" dirty="0">
                <a:solidFill>
                  <a:srgbClr val="000000"/>
                </a:solidFill>
                <a:latin typeface="Arial" panose="020B0604020202020204" pitchFamily="34" charset="0"/>
                <a:ea typeface="Open Sauce"/>
                <a:cs typeface="Arial" panose="020B0604020202020204" pitchFamily="34" charset="0"/>
                <a:sym typeface="Open Sauce"/>
              </a:endParaRPr>
            </a:p>
            <a:p>
              <a:pPr algn="just">
                <a:lnSpc>
                  <a:spcPts val="2733"/>
                </a:lnSpc>
              </a:pPr>
              <a:r>
                <a:rPr lang="en-US" sz="2400" dirty="0">
                  <a:solidFill>
                    <a:srgbClr val="000000"/>
                  </a:solidFill>
                  <a:latin typeface="Arial" panose="020B0604020202020204" pitchFamily="34" charset="0"/>
                  <a:ea typeface="Open Sauce"/>
                  <a:cs typeface="Arial" panose="020B0604020202020204" pitchFamily="34" charset="0"/>
                  <a:sym typeface="Open Sauce"/>
                </a:rPr>
                <a:t>Telephone: +61 3 9205 7500</a:t>
              </a:r>
            </a:p>
            <a:p>
              <a:pPr algn="just">
                <a:lnSpc>
                  <a:spcPts val="2733"/>
                </a:lnSpc>
              </a:pPr>
              <a:endParaRPr lang="en-US" sz="2400" dirty="0">
                <a:solidFill>
                  <a:srgbClr val="000000"/>
                </a:solidFill>
                <a:latin typeface="Arial" panose="020B0604020202020204" pitchFamily="34" charset="0"/>
                <a:ea typeface="Open Sauce"/>
                <a:cs typeface="Arial" panose="020B0604020202020204" pitchFamily="34" charset="0"/>
                <a:sym typeface="Open Sauce"/>
              </a:endParaRPr>
            </a:p>
            <a:p>
              <a:pPr algn="just">
                <a:lnSpc>
                  <a:spcPts val="2733"/>
                </a:lnSpc>
              </a:pPr>
              <a:r>
                <a:rPr lang="en-US" sz="2400" dirty="0">
                  <a:solidFill>
                    <a:srgbClr val="000000"/>
                  </a:solidFill>
                  <a:latin typeface="Arial" panose="020B0604020202020204" pitchFamily="34" charset="0"/>
                  <a:ea typeface="Open Sauce"/>
                  <a:cs typeface="Arial" panose="020B0604020202020204" pitchFamily="34" charset="0"/>
                  <a:sym typeface="Open Sauce"/>
                </a:rPr>
                <a:t>Address: Level 3, 255 Bourke Street Melbourne VIC 3000</a:t>
              </a:r>
            </a:p>
          </p:txBody>
        </p:sp>
      </p:grpSp>
      <p:sp>
        <p:nvSpPr>
          <p:cNvPr id="15" name="Freeform 15"/>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6"/>
            <a:stretch>
              <a:fillRect t="-2846" b="-1156"/>
            </a:stretch>
          </a:blipFill>
        </p:spPr>
        <p:txBody>
          <a:bodyPr/>
          <a:lstStyle/>
          <a:p>
            <a:endParaRPr lang="en-IN"/>
          </a:p>
        </p:txBody>
      </p:sp>
      <p:sp>
        <p:nvSpPr>
          <p:cNvPr id="16" name="Slide Number Placeholder 15">
            <a:extLst>
              <a:ext uri="{FF2B5EF4-FFF2-40B4-BE49-F238E27FC236}">
                <a16:creationId xmlns:a16="http://schemas.microsoft.com/office/drawing/2014/main" id="{8538421D-883D-4B45-913C-7247568E686A}"/>
              </a:ext>
            </a:extLst>
          </p:cNvPr>
          <p:cNvSpPr>
            <a:spLocks noGrp="1"/>
          </p:cNvSpPr>
          <p:nvPr>
            <p:ph type="sldNum" sz="quarter" idx="12"/>
          </p:nvPr>
        </p:nvSpPr>
        <p:spPr/>
        <p:txBody>
          <a:bodyPr/>
          <a:lstStyle/>
          <a:p>
            <a:fld id="{B6F15528-21DE-4FAA-801E-634DDDAF4B2B}" type="slidenum">
              <a:rPr lang="en-US" smtClean="0"/>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1154" y="32202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992298" y="8677915"/>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dirty="0"/>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7" name="Group 7"/>
          <p:cNvGrpSpPr/>
          <p:nvPr/>
        </p:nvGrpSpPr>
        <p:grpSpPr>
          <a:xfrm>
            <a:off x="460604" y="2028313"/>
            <a:ext cx="5903339" cy="1306281"/>
            <a:chOff x="0" y="0"/>
            <a:chExt cx="3596605" cy="775512"/>
          </a:xfrm>
        </p:grpSpPr>
        <p:sp>
          <p:nvSpPr>
            <p:cNvPr id="8" name="Freeform 8"/>
            <p:cNvSpPr/>
            <p:nvPr/>
          </p:nvSpPr>
          <p:spPr>
            <a:xfrm>
              <a:off x="0" y="0"/>
              <a:ext cx="3596606" cy="775512"/>
            </a:xfrm>
            <a:custGeom>
              <a:avLst/>
              <a:gdLst/>
              <a:ahLst/>
              <a:cxnLst/>
              <a:rect l="l" t="t" r="r" b="b"/>
              <a:pathLst>
                <a:path w="3596606" h="775512">
                  <a:moveTo>
                    <a:pt x="203200" y="0"/>
                  </a:moveTo>
                  <a:lnTo>
                    <a:pt x="3393406" y="0"/>
                  </a:lnTo>
                  <a:lnTo>
                    <a:pt x="3596606" y="775512"/>
                  </a:lnTo>
                  <a:lnTo>
                    <a:pt x="0" y="775512"/>
                  </a:lnTo>
                  <a:lnTo>
                    <a:pt x="203200" y="0"/>
                  </a:lnTo>
                  <a:close/>
                </a:path>
              </a:pathLst>
            </a:custGeom>
            <a:solidFill>
              <a:srgbClr val="CC0922"/>
            </a:solidFill>
          </p:spPr>
          <p:txBody>
            <a:bodyPr/>
            <a:lstStyle/>
            <a:p>
              <a:endParaRPr lang="en-IN"/>
            </a:p>
          </p:txBody>
        </p:sp>
        <p:sp>
          <p:nvSpPr>
            <p:cNvPr id="9" name="TextBox 9"/>
            <p:cNvSpPr txBox="1"/>
            <p:nvPr/>
          </p:nvSpPr>
          <p:spPr>
            <a:xfrm>
              <a:off x="127000" y="19050"/>
              <a:ext cx="3342605" cy="756462"/>
            </a:xfrm>
            <a:prstGeom prst="rect">
              <a:avLst/>
            </a:prstGeom>
          </p:spPr>
          <p:txBody>
            <a:bodyPr lIns="50800" tIns="50800" rIns="50800" bIns="50800" rtlCol="0" anchor="ctr"/>
            <a:lstStyle/>
            <a:p>
              <a:pPr algn="ctr">
                <a:lnSpc>
                  <a:spcPts val="2574"/>
                </a:lnSpc>
              </a:pPr>
              <a:endParaRPr/>
            </a:p>
          </p:txBody>
        </p:sp>
      </p:grpSp>
      <p:sp>
        <p:nvSpPr>
          <p:cNvPr id="10" name="Freeform 10"/>
          <p:cNvSpPr/>
          <p:nvPr/>
        </p:nvSpPr>
        <p:spPr>
          <a:xfrm>
            <a:off x="8191249" y="4191197"/>
            <a:ext cx="9470585" cy="4052121"/>
          </a:xfrm>
          <a:custGeom>
            <a:avLst/>
            <a:gdLst/>
            <a:ahLst/>
            <a:cxnLst/>
            <a:rect l="l" t="t" r="r" b="b"/>
            <a:pathLst>
              <a:path w="9470585" h="4052121">
                <a:moveTo>
                  <a:pt x="0" y="0"/>
                </a:moveTo>
                <a:lnTo>
                  <a:pt x="9470585" y="0"/>
                </a:lnTo>
                <a:lnTo>
                  <a:pt x="9470585" y="4052121"/>
                </a:lnTo>
                <a:lnTo>
                  <a:pt x="0" y="4052121"/>
                </a:lnTo>
                <a:lnTo>
                  <a:pt x="0" y="0"/>
                </a:lnTo>
                <a:close/>
              </a:path>
            </a:pathLst>
          </a:custGeom>
          <a:blipFill>
            <a:blip r:embed="rId4"/>
            <a:stretch>
              <a:fillRect l="-58063"/>
            </a:stretch>
          </a:blipFill>
        </p:spPr>
        <p:txBody>
          <a:bodyPr/>
          <a:lstStyle/>
          <a:p>
            <a:endParaRPr lang="en-IN"/>
          </a:p>
        </p:txBody>
      </p:sp>
      <p:sp>
        <p:nvSpPr>
          <p:cNvPr id="11" name="TextBox 11"/>
          <p:cNvSpPr txBox="1"/>
          <p:nvPr/>
        </p:nvSpPr>
        <p:spPr>
          <a:xfrm>
            <a:off x="1155570" y="2298817"/>
            <a:ext cx="10383616" cy="838371"/>
          </a:xfrm>
          <a:prstGeom prst="rect">
            <a:avLst/>
          </a:prstGeom>
        </p:spPr>
        <p:txBody>
          <a:bodyPr lIns="0" tIns="0" rIns="0" bIns="0" rtlCol="0" anchor="t">
            <a:spAutoFit/>
          </a:bodyPr>
          <a:lstStyle/>
          <a:p>
            <a:pPr algn="l">
              <a:lnSpc>
                <a:spcPts val="6661"/>
              </a:lnSpc>
            </a:pPr>
            <a:r>
              <a:rPr lang="en-US" sz="5551">
                <a:solidFill>
                  <a:srgbClr val="FFFFFF"/>
                </a:solidFill>
                <a:latin typeface="Droid Serif Bold"/>
                <a:ea typeface="Droid Serif Bold"/>
                <a:cs typeface="Droid Serif Bold"/>
                <a:sym typeface="Droid Serif Bold"/>
              </a:rPr>
              <a:t>First Aid</a:t>
            </a:r>
          </a:p>
        </p:txBody>
      </p:sp>
      <p:sp>
        <p:nvSpPr>
          <p:cNvPr id="12" name="TextBox 12"/>
          <p:cNvSpPr txBox="1"/>
          <p:nvPr/>
        </p:nvSpPr>
        <p:spPr>
          <a:xfrm>
            <a:off x="8573840" y="3002272"/>
            <a:ext cx="9253556" cy="1177438"/>
          </a:xfrm>
          <a:prstGeom prst="rect">
            <a:avLst/>
          </a:prstGeom>
        </p:spPr>
        <p:txBody>
          <a:bodyPr wrap="square" lIns="0" tIns="0" rIns="0" bIns="0" rtlCol="0" anchor="t">
            <a:spAutoFit/>
          </a:bodyPr>
          <a:lstStyle/>
          <a:p>
            <a:pPr algn="l">
              <a:lnSpc>
                <a:spcPts val="4759"/>
              </a:lnSpc>
            </a:pPr>
            <a:r>
              <a:rPr lang="en-US" sz="3399" b="1" dirty="0">
                <a:solidFill>
                  <a:srgbClr val="D70424"/>
                </a:solidFill>
                <a:latin typeface="Arial" panose="020B0604020202020204" pitchFamily="34" charset="0"/>
                <a:ea typeface="Open Sauce Bold"/>
                <a:cs typeface="Arial" panose="020B0604020202020204" pitchFamily="34" charset="0"/>
                <a:sym typeface="Open Sauce Bold"/>
              </a:rPr>
              <a:t> There are First Aid Officers on campus.</a:t>
            </a:r>
          </a:p>
          <a:p>
            <a:pPr algn="l">
              <a:lnSpc>
                <a:spcPts val="4759"/>
              </a:lnSpc>
            </a:pPr>
            <a:endParaRPr lang="en-US" sz="3399" dirty="0">
              <a:solidFill>
                <a:srgbClr val="D70424"/>
              </a:solidFill>
              <a:latin typeface="Open Sauce Bold"/>
              <a:ea typeface="Open Sauce Bold"/>
              <a:cs typeface="Open Sauce Bold"/>
              <a:sym typeface="Open Sauce Bold"/>
            </a:endParaRPr>
          </a:p>
        </p:txBody>
      </p:sp>
      <p:sp>
        <p:nvSpPr>
          <p:cNvPr id="13" name="TextBox 13"/>
          <p:cNvSpPr txBox="1"/>
          <p:nvPr/>
        </p:nvSpPr>
        <p:spPr>
          <a:xfrm>
            <a:off x="609600" y="4610100"/>
            <a:ext cx="9943550" cy="1299395"/>
          </a:xfrm>
          <a:prstGeom prst="rect">
            <a:avLst/>
          </a:prstGeom>
        </p:spPr>
        <p:txBody>
          <a:bodyPr wrap="square" lIns="0" tIns="0" rIns="0" bIns="0" rtlCol="0" anchor="t">
            <a:spAutoFit/>
          </a:bodyPr>
          <a:lstStyle/>
          <a:p>
            <a:pPr marL="457200" indent="-457200" algn="l">
              <a:lnSpc>
                <a:spcPct val="150000"/>
              </a:lnSpc>
              <a:buFont typeface="Arial" panose="020B0604020202020204" pitchFamily="34" charset="0"/>
              <a:buChar char="•"/>
            </a:pPr>
            <a:r>
              <a:rPr lang="en-US" sz="3000" dirty="0">
                <a:solidFill>
                  <a:srgbClr val="000000"/>
                </a:solidFill>
                <a:latin typeface="Arial" panose="020B0604020202020204" pitchFamily="34" charset="0"/>
                <a:ea typeface="Open Sauce"/>
                <a:cs typeface="Arial" panose="020B0604020202020204" pitchFamily="34" charset="0"/>
                <a:sym typeface="Open Sauce"/>
              </a:rPr>
              <a:t>Please visit Student Services if in need of medical assistance or call triple zero (000)</a:t>
            </a:r>
          </a:p>
        </p:txBody>
      </p:sp>
      <p:sp>
        <p:nvSpPr>
          <p:cNvPr id="14" name="Freeform 6"/>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5"/>
            <a:stretch>
              <a:fillRect t="-2895" b="-2895"/>
            </a:stretch>
          </a:blipFill>
        </p:spPr>
        <p:txBody>
          <a:bodyPr/>
          <a:lstStyle/>
          <a:p>
            <a:endParaRPr lang="en-IN"/>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13" y="1490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7" name="Group 7"/>
          <p:cNvGrpSpPr/>
          <p:nvPr/>
        </p:nvGrpSpPr>
        <p:grpSpPr>
          <a:xfrm>
            <a:off x="228600" y="2038877"/>
            <a:ext cx="8384778" cy="994268"/>
            <a:chOff x="0" y="0"/>
            <a:chExt cx="6098818" cy="704164"/>
          </a:xfrm>
        </p:grpSpPr>
        <p:sp>
          <p:nvSpPr>
            <p:cNvPr id="8" name="Freeform 8"/>
            <p:cNvSpPr/>
            <p:nvPr/>
          </p:nvSpPr>
          <p:spPr>
            <a:xfrm>
              <a:off x="0" y="0"/>
              <a:ext cx="6098818" cy="704164"/>
            </a:xfrm>
            <a:custGeom>
              <a:avLst/>
              <a:gdLst/>
              <a:ahLst/>
              <a:cxnLst/>
              <a:rect l="l" t="t" r="r" b="b"/>
              <a:pathLst>
                <a:path w="6098818" h="704164">
                  <a:moveTo>
                    <a:pt x="203200" y="0"/>
                  </a:moveTo>
                  <a:lnTo>
                    <a:pt x="5895618" y="0"/>
                  </a:lnTo>
                  <a:lnTo>
                    <a:pt x="6098818" y="704164"/>
                  </a:lnTo>
                  <a:lnTo>
                    <a:pt x="0" y="704164"/>
                  </a:lnTo>
                  <a:lnTo>
                    <a:pt x="203200" y="0"/>
                  </a:lnTo>
                  <a:close/>
                </a:path>
              </a:pathLst>
            </a:custGeom>
            <a:solidFill>
              <a:srgbClr val="CC0922"/>
            </a:solidFill>
          </p:spPr>
          <p:txBody>
            <a:bodyPr/>
            <a:lstStyle/>
            <a:p>
              <a:endParaRPr lang="en-IN"/>
            </a:p>
          </p:txBody>
        </p:sp>
        <p:sp>
          <p:nvSpPr>
            <p:cNvPr id="9" name="TextBox 9"/>
            <p:cNvSpPr txBox="1"/>
            <p:nvPr/>
          </p:nvSpPr>
          <p:spPr>
            <a:xfrm>
              <a:off x="127000" y="19050"/>
              <a:ext cx="5844818" cy="685114"/>
            </a:xfrm>
            <a:prstGeom prst="rect">
              <a:avLst/>
            </a:prstGeom>
          </p:spPr>
          <p:txBody>
            <a:bodyPr lIns="50800" tIns="50800" rIns="50800" bIns="50800" rtlCol="0" anchor="ctr"/>
            <a:lstStyle/>
            <a:p>
              <a:pPr algn="ctr">
                <a:lnSpc>
                  <a:spcPts val="2574"/>
                </a:lnSpc>
              </a:pPr>
              <a:endParaRPr/>
            </a:p>
          </p:txBody>
        </p:sp>
      </p:grpSp>
      <p:sp>
        <p:nvSpPr>
          <p:cNvPr id="20" name="TextBox 20"/>
          <p:cNvSpPr txBox="1"/>
          <p:nvPr/>
        </p:nvSpPr>
        <p:spPr>
          <a:xfrm>
            <a:off x="1348524" y="2180419"/>
            <a:ext cx="5622262" cy="711184"/>
          </a:xfrm>
          <a:prstGeom prst="rect">
            <a:avLst/>
          </a:prstGeom>
        </p:spPr>
        <p:txBody>
          <a:bodyPr lIns="0" tIns="0" rIns="0" bIns="0" rtlCol="0" anchor="t">
            <a:spAutoFit/>
          </a:bodyPr>
          <a:lstStyle/>
          <a:p>
            <a:pPr algn="l">
              <a:lnSpc>
                <a:spcPts val="5575"/>
              </a:lnSpc>
            </a:pPr>
            <a:r>
              <a:rPr lang="en-US" sz="4646">
                <a:solidFill>
                  <a:srgbClr val="FFFFFF"/>
                </a:solidFill>
                <a:latin typeface="Droid Serif Bold"/>
                <a:ea typeface="Droid Serif Bold"/>
                <a:cs typeface="Droid Serif Bold"/>
                <a:sym typeface="Droid Serif Bold"/>
              </a:rPr>
              <a:t>Places of Worship</a:t>
            </a:r>
          </a:p>
        </p:txBody>
      </p:sp>
      <p:sp>
        <p:nvSpPr>
          <p:cNvPr id="21" name="TextBox 21"/>
          <p:cNvSpPr txBox="1"/>
          <p:nvPr/>
        </p:nvSpPr>
        <p:spPr>
          <a:xfrm>
            <a:off x="1219200" y="4528040"/>
            <a:ext cx="16282251" cy="2180084"/>
          </a:xfrm>
          <a:prstGeom prst="rect">
            <a:avLst/>
          </a:prstGeom>
        </p:spPr>
        <p:txBody>
          <a:bodyPr wrap="square" lIns="0" tIns="0" rIns="0" bIns="0" rtlCol="0" anchor="t">
            <a:spAutoFit/>
          </a:bodyPr>
          <a:lstStyle/>
          <a:p>
            <a:pPr>
              <a:lnSpc>
                <a:spcPts val="3359"/>
              </a:lnSpc>
            </a:pPr>
            <a:r>
              <a:rPr lang="en-US" sz="3000" dirty="0">
                <a:solidFill>
                  <a:srgbClr val="000000"/>
                </a:solidFill>
                <a:latin typeface="Arial" panose="020B0604020202020204" pitchFamily="34" charset="0"/>
                <a:ea typeface="Open Sauce"/>
                <a:cs typeface="Arial" panose="020B0604020202020204" pitchFamily="34" charset="0"/>
                <a:sym typeface="Open Sauce"/>
              </a:rPr>
              <a:t>There are no prayer rooms on campus. </a:t>
            </a:r>
          </a:p>
          <a:p>
            <a:pPr>
              <a:lnSpc>
                <a:spcPts val="3359"/>
              </a:lnSpc>
            </a:pPr>
            <a:endParaRPr lang="en-US" sz="3000" dirty="0">
              <a:solidFill>
                <a:srgbClr val="000000"/>
              </a:solidFill>
              <a:latin typeface="Arial" panose="020B0604020202020204" pitchFamily="34" charset="0"/>
              <a:ea typeface="Open Sauce"/>
              <a:cs typeface="Arial" panose="020B0604020202020204" pitchFamily="34" charset="0"/>
              <a:sym typeface="Open Sauce"/>
            </a:endParaRPr>
          </a:p>
          <a:p>
            <a:pPr>
              <a:lnSpc>
                <a:spcPts val="3359"/>
              </a:lnSpc>
            </a:pPr>
            <a:r>
              <a:rPr lang="en-US" sz="3000" dirty="0">
                <a:solidFill>
                  <a:srgbClr val="000000"/>
                </a:solidFill>
                <a:latin typeface="Arial" panose="020B0604020202020204" pitchFamily="34" charset="0"/>
                <a:ea typeface="Open Sauce"/>
                <a:cs typeface="Arial" panose="020B0604020202020204" pitchFamily="34" charset="0"/>
                <a:sym typeface="Open Sauce"/>
              </a:rPr>
              <a:t>Please visit the link below to find places of worship near the campus.</a:t>
            </a:r>
          </a:p>
          <a:p>
            <a:pPr>
              <a:lnSpc>
                <a:spcPts val="3359"/>
              </a:lnSpc>
            </a:pPr>
            <a:endParaRPr lang="en-US" sz="3000" dirty="0">
              <a:solidFill>
                <a:srgbClr val="000000"/>
              </a:solidFill>
              <a:latin typeface="Arial" panose="020B0604020202020204" pitchFamily="34" charset="0"/>
              <a:ea typeface="Open Sauce"/>
              <a:cs typeface="Arial" panose="020B0604020202020204" pitchFamily="34" charset="0"/>
              <a:sym typeface="Open Sauce"/>
            </a:endParaRPr>
          </a:p>
          <a:p>
            <a:pPr>
              <a:lnSpc>
                <a:spcPts val="3359"/>
              </a:lnSpc>
            </a:pPr>
            <a:r>
              <a:rPr lang="en-US" sz="3000" dirty="0">
                <a:solidFill>
                  <a:srgbClr val="000000"/>
                </a:solidFill>
                <a:latin typeface="Arial" panose="020B0604020202020204" pitchFamily="34" charset="0"/>
                <a:ea typeface="Open Sauce"/>
                <a:cs typeface="Arial" panose="020B0604020202020204" pitchFamily="34" charset="0"/>
                <a:sym typeface="Open Sauce"/>
                <a:hlinkClick r:id="rId4"/>
              </a:rPr>
              <a:t>https://insiderguides.com.au/finding-faith-in-melbourne/</a:t>
            </a:r>
            <a:r>
              <a:rPr lang="en-US" sz="3000" dirty="0">
                <a:solidFill>
                  <a:srgbClr val="000000"/>
                </a:solidFill>
                <a:latin typeface="Arial" panose="020B0604020202020204" pitchFamily="34" charset="0"/>
                <a:ea typeface="Open Sauce"/>
                <a:cs typeface="Arial" panose="020B0604020202020204" pitchFamily="34" charset="0"/>
                <a:sym typeface="Open Sauce"/>
              </a:rPr>
              <a:t> </a:t>
            </a:r>
            <a:endParaRPr lang="en-US" sz="3000" u="sng" dirty="0">
              <a:solidFill>
                <a:srgbClr val="000000"/>
              </a:solidFill>
              <a:latin typeface="Arial" panose="020B0604020202020204" pitchFamily="34" charset="0"/>
              <a:ea typeface="Open Sauce"/>
              <a:cs typeface="Arial" panose="020B0604020202020204" pitchFamily="34" charset="0"/>
              <a:sym typeface="Open Sauce"/>
              <a:hlinkClick r:id="rId5" tooltip="https://www.melbourne.vic.gov.au/sitecollectiondocuments/melbourne_city_map.pdf"/>
            </a:endParaRPr>
          </a:p>
        </p:txBody>
      </p:sp>
      <p:sp>
        <p:nvSpPr>
          <p:cNvPr id="32" name="Freeform 14"/>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6"/>
            <a:stretch>
              <a:fillRect t="-2846" b="-1156"/>
            </a:stretch>
          </a:blipFill>
        </p:spPr>
        <p:txBody>
          <a:bodyPr/>
          <a:lstStyle/>
          <a:p>
            <a:endParaRPr lang="en-IN"/>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835607" y="8874030"/>
            <a:ext cx="1295701" cy="1168163"/>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4041707" y="2102995"/>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5275610" y="46652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533400" y="2482189"/>
            <a:ext cx="9024905" cy="994268"/>
            <a:chOff x="0" y="0"/>
            <a:chExt cx="6370830" cy="704164"/>
          </a:xfrm>
        </p:grpSpPr>
        <p:sp>
          <p:nvSpPr>
            <p:cNvPr id="7" name="Freeform 7"/>
            <p:cNvSpPr/>
            <p:nvPr/>
          </p:nvSpPr>
          <p:spPr>
            <a:xfrm>
              <a:off x="0" y="0"/>
              <a:ext cx="6370830" cy="704164"/>
            </a:xfrm>
            <a:custGeom>
              <a:avLst/>
              <a:gdLst/>
              <a:ahLst/>
              <a:cxnLst/>
              <a:rect l="l" t="t" r="r" b="b"/>
              <a:pathLst>
                <a:path w="6370830" h="704164">
                  <a:moveTo>
                    <a:pt x="203200" y="0"/>
                  </a:moveTo>
                  <a:lnTo>
                    <a:pt x="6167630" y="0"/>
                  </a:lnTo>
                  <a:lnTo>
                    <a:pt x="6370830" y="704164"/>
                  </a:lnTo>
                  <a:lnTo>
                    <a:pt x="0" y="704164"/>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6116830" cy="685114"/>
            </a:xfrm>
            <a:prstGeom prst="rect">
              <a:avLst/>
            </a:prstGeom>
          </p:spPr>
          <p:txBody>
            <a:bodyPr lIns="50800" tIns="50800" rIns="50800" bIns="50800" rtlCol="0" anchor="ctr"/>
            <a:lstStyle/>
            <a:p>
              <a:pPr algn="ctr">
                <a:lnSpc>
                  <a:spcPts val="2574"/>
                </a:lnSpc>
              </a:pPr>
              <a:endParaRPr/>
            </a:p>
          </p:txBody>
        </p:sp>
      </p:grpSp>
      <p:sp>
        <p:nvSpPr>
          <p:cNvPr id="9" name="Freeform 9"/>
          <p:cNvSpPr/>
          <p:nvPr/>
        </p:nvSpPr>
        <p:spPr>
          <a:xfrm>
            <a:off x="1219501" y="3950299"/>
            <a:ext cx="15772798" cy="3438936"/>
          </a:xfrm>
          <a:custGeom>
            <a:avLst/>
            <a:gdLst/>
            <a:ahLst/>
            <a:cxnLst/>
            <a:rect l="l" t="t" r="r" b="b"/>
            <a:pathLst>
              <a:path w="15772798" h="3322628">
                <a:moveTo>
                  <a:pt x="0" y="0"/>
                </a:moveTo>
                <a:lnTo>
                  <a:pt x="15772798" y="0"/>
                </a:lnTo>
                <a:lnTo>
                  <a:pt x="15772798" y="3322628"/>
                </a:lnTo>
                <a:lnTo>
                  <a:pt x="0" y="3322628"/>
                </a:lnTo>
                <a:lnTo>
                  <a:pt x="0" y="0"/>
                </a:lnTo>
                <a:close/>
              </a:path>
            </a:pathLst>
          </a:custGeom>
          <a:blipFill>
            <a:blip r:embed="rId4"/>
            <a:stretch>
              <a:fillRect r="-12361" b="-114572"/>
            </a:stretch>
          </a:blipFill>
        </p:spPr>
        <p:txBody>
          <a:bodyPr/>
          <a:lstStyle/>
          <a:p>
            <a:endParaRPr lang="en-IN" dirty="0"/>
          </a:p>
        </p:txBody>
      </p:sp>
      <p:sp>
        <p:nvSpPr>
          <p:cNvPr id="10" name="Freeform 10"/>
          <p:cNvSpPr/>
          <p:nvPr/>
        </p:nvSpPr>
        <p:spPr>
          <a:xfrm>
            <a:off x="1162351" y="7530908"/>
            <a:ext cx="2743078" cy="298751"/>
          </a:xfrm>
          <a:custGeom>
            <a:avLst/>
            <a:gdLst/>
            <a:ahLst/>
            <a:cxnLst/>
            <a:rect l="l" t="t" r="r" b="b"/>
            <a:pathLst>
              <a:path w="2743078" h="298751">
                <a:moveTo>
                  <a:pt x="0" y="0"/>
                </a:moveTo>
                <a:lnTo>
                  <a:pt x="2743078" y="0"/>
                </a:lnTo>
                <a:lnTo>
                  <a:pt x="2743078" y="298751"/>
                </a:lnTo>
                <a:lnTo>
                  <a:pt x="0" y="298751"/>
                </a:lnTo>
                <a:lnTo>
                  <a:pt x="0" y="0"/>
                </a:lnTo>
                <a:close/>
              </a:path>
            </a:pathLst>
          </a:custGeom>
          <a:blipFill>
            <a:blip r:embed="rId5"/>
            <a:stretch>
              <a:fillRect/>
            </a:stretch>
          </a:blipFill>
        </p:spPr>
        <p:txBody>
          <a:bodyPr/>
          <a:lstStyle/>
          <a:p>
            <a:endParaRPr lang="en-IN"/>
          </a:p>
        </p:txBody>
      </p:sp>
      <p:sp>
        <p:nvSpPr>
          <p:cNvPr id="11" name="Freeform 11"/>
          <p:cNvSpPr/>
          <p:nvPr/>
        </p:nvSpPr>
        <p:spPr>
          <a:xfrm>
            <a:off x="1464177" y="8067784"/>
            <a:ext cx="6689719" cy="1784345"/>
          </a:xfrm>
          <a:custGeom>
            <a:avLst/>
            <a:gdLst/>
            <a:ahLst/>
            <a:cxnLst/>
            <a:rect l="l" t="t" r="r" b="b"/>
            <a:pathLst>
              <a:path w="6689719" h="1784345">
                <a:moveTo>
                  <a:pt x="0" y="0"/>
                </a:moveTo>
                <a:lnTo>
                  <a:pt x="6689718" y="0"/>
                </a:lnTo>
                <a:lnTo>
                  <a:pt x="6689718" y="1784345"/>
                </a:lnTo>
                <a:lnTo>
                  <a:pt x="0" y="1784345"/>
                </a:lnTo>
                <a:lnTo>
                  <a:pt x="0" y="0"/>
                </a:lnTo>
                <a:close/>
              </a:path>
            </a:pathLst>
          </a:custGeom>
          <a:blipFill>
            <a:blip r:embed="rId6"/>
            <a:stretch>
              <a:fillRect/>
            </a:stretch>
          </a:blipFill>
        </p:spPr>
        <p:txBody>
          <a:bodyPr/>
          <a:lstStyle/>
          <a:p>
            <a:endParaRPr lang="en-IN"/>
          </a:p>
        </p:txBody>
      </p:sp>
      <p:sp>
        <p:nvSpPr>
          <p:cNvPr id="12" name="Freeform 12"/>
          <p:cNvSpPr/>
          <p:nvPr/>
        </p:nvSpPr>
        <p:spPr>
          <a:xfrm>
            <a:off x="12598005" y="7124700"/>
            <a:ext cx="4080910" cy="2840926"/>
          </a:xfrm>
          <a:custGeom>
            <a:avLst/>
            <a:gdLst/>
            <a:ahLst/>
            <a:cxnLst/>
            <a:rect l="l" t="t" r="r" b="b"/>
            <a:pathLst>
              <a:path w="3287767" h="2218668">
                <a:moveTo>
                  <a:pt x="0" y="0"/>
                </a:moveTo>
                <a:lnTo>
                  <a:pt x="3287768" y="0"/>
                </a:lnTo>
                <a:lnTo>
                  <a:pt x="3287768" y="2218668"/>
                </a:lnTo>
                <a:lnTo>
                  <a:pt x="0" y="2218668"/>
                </a:lnTo>
                <a:lnTo>
                  <a:pt x="0" y="0"/>
                </a:lnTo>
                <a:close/>
              </a:path>
            </a:pathLst>
          </a:custGeom>
          <a:blipFill>
            <a:blip r:embed="rId7"/>
            <a:stretch>
              <a:fillRect/>
            </a:stretch>
          </a:blipFill>
        </p:spPr>
        <p:txBody>
          <a:bodyPr/>
          <a:lstStyle/>
          <a:p>
            <a:endParaRPr lang="en-IN"/>
          </a:p>
        </p:txBody>
      </p:sp>
      <p:sp>
        <p:nvSpPr>
          <p:cNvPr id="13" name="TextBox 13"/>
          <p:cNvSpPr txBox="1"/>
          <p:nvPr/>
        </p:nvSpPr>
        <p:spPr>
          <a:xfrm>
            <a:off x="1219501" y="2699748"/>
            <a:ext cx="6003123" cy="711184"/>
          </a:xfrm>
          <a:prstGeom prst="rect">
            <a:avLst/>
          </a:prstGeom>
        </p:spPr>
        <p:txBody>
          <a:bodyPr lIns="0" tIns="0" rIns="0" bIns="0" rtlCol="0" anchor="t">
            <a:spAutoFit/>
          </a:bodyPr>
          <a:lstStyle/>
          <a:p>
            <a:pPr algn="l">
              <a:lnSpc>
                <a:spcPts val="5575"/>
              </a:lnSpc>
            </a:pPr>
            <a:r>
              <a:rPr lang="en-US" sz="4646">
                <a:solidFill>
                  <a:srgbClr val="FFFFFF"/>
                </a:solidFill>
                <a:latin typeface="Droid Serif Bold"/>
                <a:ea typeface="Droid Serif Bold"/>
                <a:cs typeface="Droid Serif Bold"/>
                <a:sym typeface="Droid Serif Bold"/>
              </a:rPr>
              <a:t>Hygiene on Campus</a:t>
            </a:r>
          </a:p>
        </p:txBody>
      </p:sp>
      <p:sp>
        <p:nvSpPr>
          <p:cNvPr id="14" name="Freeform 14"/>
          <p:cNvSpPr/>
          <p:nvPr/>
        </p:nvSpPr>
        <p:spPr>
          <a:xfrm>
            <a:off x="688598"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8"/>
            <a:stretch>
              <a:fillRect t="-2846" b="-1156"/>
            </a:stretch>
          </a:blipFill>
        </p:spPr>
        <p:txBody>
          <a:bodyPr/>
          <a:lstStyle/>
          <a:p>
            <a:endParaRPr lang="en-IN"/>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174021" y="8298522"/>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3973236" y="1669376"/>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5671636" y="242558"/>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239539" y="2455436"/>
            <a:ext cx="8902289" cy="994268"/>
            <a:chOff x="0" y="0"/>
            <a:chExt cx="6198137" cy="704164"/>
          </a:xfrm>
        </p:grpSpPr>
        <p:sp>
          <p:nvSpPr>
            <p:cNvPr id="7" name="Freeform 7"/>
            <p:cNvSpPr/>
            <p:nvPr/>
          </p:nvSpPr>
          <p:spPr>
            <a:xfrm>
              <a:off x="0" y="0"/>
              <a:ext cx="6198137" cy="704164"/>
            </a:xfrm>
            <a:custGeom>
              <a:avLst/>
              <a:gdLst/>
              <a:ahLst/>
              <a:cxnLst/>
              <a:rect l="l" t="t" r="r" b="b"/>
              <a:pathLst>
                <a:path w="6198137" h="704164">
                  <a:moveTo>
                    <a:pt x="203200" y="0"/>
                  </a:moveTo>
                  <a:lnTo>
                    <a:pt x="5994937" y="0"/>
                  </a:lnTo>
                  <a:lnTo>
                    <a:pt x="6198137" y="704164"/>
                  </a:lnTo>
                  <a:lnTo>
                    <a:pt x="0" y="704164"/>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5944137" cy="685114"/>
            </a:xfrm>
            <a:prstGeom prst="rect">
              <a:avLst/>
            </a:prstGeom>
          </p:spPr>
          <p:txBody>
            <a:bodyPr lIns="50800" tIns="50800" rIns="50800" bIns="50800" rtlCol="0" anchor="ctr"/>
            <a:lstStyle/>
            <a:p>
              <a:pPr algn="ctr">
                <a:lnSpc>
                  <a:spcPts val="2574"/>
                </a:lnSpc>
              </a:pPr>
              <a:endParaRPr/>
            </a:p>
          </p:txBody>
        </p:sp>
      </p:grpSp>
      <p:sp>
        <p:nvSpPr>
          <p:cNvPr id="9" name="Freeform 9"/>
          <p:cNvSpPr/>
          <p:nvPr/>
        </p:nvSpPr>
        <p:spPr>
          <a:xfrm>
            <a:off x="1380771" y="3812072"/>
            <a:ext cx="4980889" cy="6032754"/>
          </a:xfrm>
          <a:custGeom>
            <a:avLst/>
            <a:gdLst/>
            <a:ahLst/>
            <a:cxnLst/>
            <a:rect l="l" t="t" r="r" b="b"/>
            <a:pathLst>
              <a:path w="4980889" h="6032754">
                <a:moveTo>
                  <a:pt x="0" y="0"/>
                </a:moveTo>
                <a:lnTo>
                  <a:pt x="4980889" y="0"/>
                </a:lnTo>
                <a:lnTo>
                  <a:pt x="4980889" y="6032754"/>
                </a:lnTo>
                <a:lnTo>
                  <a:pt x="0" y="6032754"/>
                </a:lnTo>
                <a:lnTo>
                  <a:pt x="0" y="0"/>
                </a:lnTo>
                <a:close/>
              </a:path>
            </a:pathLst>
          </a:custGeom>
          <a:blipFill>
            <a:blip r:embed="rId4"/>
            <a:stretch>
              <a:fillRect/>
            </a:stretch>
          </a:blipFill>
        </p:spPr>
        <p:txBody>
          <a:bodyPr/>
          <a:lstStyle/>
          <a:p>
            <a:endParaRPr lang="en-IN"/>
          </a:p>
        </p:txBody>
      </p:sp>
      <p:sp>
        <p:nvSpPr>
          <p:cNvPr id="10" name="Freeform 10"/>
          <p:cNvSpPr/>
          <p:nvPr/>
        </p:nvSpPr>
        <p:spPr>
          <a:xfrm>
            <a:off x="8719708" y="5161465"/>
            <a:ext cx="7762817" cy="2311909"/>
          </a:xfrm>
          <a:custGeom>
            <a:avLst/>
            <a:gdLst/>
            <a:ahLst/>
            <a:cxnLst/>
            <a:rect l="l" t="t" r="r" b="b"/>
            <a:pathLst>
              <a:path w="7762817" h="2311909">
                <a:moveTo>
                  <a:pt x="0" y="0"/>
                </a:moveTo>
                <a:lnTo>
                  <a:pt x="7762817" y="0"/>
                </a:lnTo>
                <a:lnTo>
                  <a:pt x="7762817" y="2311909"/>
                </a:lnTo>
                <a:lnTo>
                  <a:pt x="0" y="2311909"/>
                </a:lnTo>
                <a:lnTo>
                  <a:pt x="0" y="0"/>
                </a:lnTo>
                <a:close/>
              </a:path>
            </a:pathLst>
          </a:custGeom>
          <a:blipFill>
            <a:blip r:embed="rId5"/>
            <a:stretch>
              <a:fillRect t="-84100" b="-67730"/>
            </a:stretch>
          </a:blipFill>
        </p:spPr>
        <p:txBody>
          <a:bodyPr/>
          <a:lstStyle/>
          <a:p>
            <a:endParaRPr lang="en-IN"/>
          </a:p>
        </p:txBody>
      </p:sp>
      <p:sp>
        <p:nvSpPr>
          <p:cNvPr id="11" name="Freeform 11"/>
          <p:cNvSpPr/>
          <p:nvPr/>
        </p:nvSpPr>
        <p:spPr>
          <a:xfrm>
            <a:off x="9221341" y="8039100"/>
            <a:ext cx="6911952" cy="1805726"/>
          </a:xfrm>
          <a:custGeom>
            <a:avLst/>
            <a:gdLst/>
            <a:ahLst/>
            <a:cxnLst/>
            <a:rect l="l" t="t" r="r" b="b"/>
            <a:pathLst>
              <a:path w="6911952" h="2354120">
                <a:moveTo>
                  <a:pt x="0" y="0"/>
                </a:moveTo>
                <a:lnTo>
                  <a:pt x="6911952" y="0"/>
                </a:lnTo>
                <a:lnTo>
                  <a:pt x="6911952" y="2354120"/>
                </a:lnTo>
                <a:lnTo>
                  <a:pt x="0" y="2354120"/>
                </a:lnTo>
                <a:lnTo>
                  <a:pt x="0" y="0"/>
                </a:lnTo>
                <a:close/>
              </a:path>
            </a:pathLst>
          </a:custGeom>
          <a:blipFill>
            <a:blip r:embed="rId6"/>
            <a:stretch>
              <a:fillRect l="-1529" t="-9518" r="-1529" b="-6222"/>
            </a:stretch>
          </a:blipFill>
        </p:spPr>
        <p:txBody>
          <a:bodyPr/>
          <a:lstStyle/>
          <a:p>
            <a:endParaRPr lang="en-IN" dirty="0">
              <a:latin typeface="Arial" panose="020B0604020202020204" pitchFamily="34" charset="0"/>
              <a:cs typeface="Arial" panose="020B0604020202020204" pitchFamily="34" charset="0"/>
            </a:endParaRPr>
          </a:p>
        </p:txBody>
      </p:sp>
      <p:sp>
        <p:nvSpPr>
          <p:cNvPr id="12" name="TextBox 12"/>
          <p:cNvSpPr txBox="1"/>
          <p:nvPr/>
        </p:nvSpPr>
        <p:spPr>
          <a:xfrm>
            <a:off x="1380771" y="2675719"/>
            <a:ext cx="6003123" cy="711184"/>
          </a:xfrm>
          <a:prstGeom prst="rect">
            <a:avLst/>
          </a:prstGeom>
        </p:spPr>
        <p:txBody>
          <a:bodyPr lIns="0" tIns="0" rIns="0" bIns="0" rtlCol="0" anchor="t">
            <a:spAutoFit/>
          </a:bodyPr>
          <a:lstStyle/>
          <a:p>
            <a:pPr algn="l">
              <a:lnSpc>
                <a:spcPts val="5575"/>
              </a:lnSpc>
            </a:pPr>
            <a:r>
              <a:rPr lang="en-US" sz="4646">
                <a:solidFill>
                  <a:srgbClr val="FFFFFF"/>
                </a:solidFill>
                <a:latin typeface="Droid Serif Bold"/>
                <a:ea typeface="Droid Serif Bold"/>
                <a:cs typeface="Droid Serif Bold"/>
                <a:sym typeface="Droid Serif Bold"/>
              </a:rPr>
              <a:t>Hygiene on Campus</a:t>
            </a:r>
          </a:p>
        </p:txBody>
      </p:sp>
      <p:sp>
        <p:nvSpPr>
          <p:cNvPr id="13" name="TextBox 13"/>
          <p:cNvSpPr txBox="1"/>
          <p:nvPr/>
        </p:nvSpPr>
        <p:spPr>
          <a:xfrm>
            <a:off x="8661389" y="3773972"/>
            <a:ext cx="7879457" cy="907493"/>
          </a:xfrm>
          <a:prstGeom prst="rect">
            <a:avLst/>
          </a:prstGeom>
        </p:spPr>
        <p:txBody>
          <a:bodyPr lIns="0" tIns="0" rIns="0" bIns="0" rtlCol="0" anchor="t">
            <a:spAutoFit/>
          </a:bodyPr>
          <a:lstStyle/>
          <a:p>
            <a:pPr>
              <a:lnSpc>
                <a:spcPts val="3664"/>
              </a:lnSpc>
            </a:pPr>
            <a:r>
              <a:rPr lang="en-US" sz="2617" dirty="0">
                <a:solidFill>
                  <a:srgbClr val="000000"/>
                </a:solidFill>
                <a:latin typeface="Arial" panose="020B0604020202020204" pitchFamily="34" charset="0"/>
                <a:ea typeface="Open Sauce"/>
                <a:cs typeface="Arial" panose="020B0604020202020204" pitchFamily="34" charset="0"/>
                <a:sym typeface="Open Sauce"/>
              </a:rPr>
              <a:t>Students</a:t>
            </a:r>
            <a:r>
              <a:rPr lang="en-US" sz="2617" dirty="0">
                <a:solidFill>
                  <a:srgbClr val="000000"/>
                </a:solidFill>
                <a:latin typeface="Open Sauce"/>
                <a:ea typeface="Open Sauce"/>
                <a:cs typeface="Open Sauce"/>
                <a:sym typeface="Open Sauce"/>
              </a:rPr>
              <a:t> are to keep bathrooms clean and tidy.</a:t>
            </a:r>
          </a:p>
          <a:p>
            <a:pPr>
              <a:lnSpc>
                <a:spcPts val="3664"/>
              </a:lnSpc>
            </a:pPr>
            <a:r>
              <a:rPr lang="en-US" sz="2617" dirty="0">
                <a:solidFill>
                  <a:srgbClr val="000000"/>
                </a:solidFill>
                <a:latin typeface="Open Sauce"/>
                <a:ea typeface="Open Sauce"/>
                <a:cs typeface="Open Sauce"/>
                <a:sym typeface="Open Sauce"/>
              </a:rPr>
              <a:t>Consider others – </a:t>
            </a:r>
            <a:r>
              <a:rPr lang="en-US" sz="2617" dirty="0">
                <a:solidFill>
                  <a:srgbClr val="000000"/>
                </a:solidFill>
                <a:latin typeface="Open Sauce Bold"/>
                <a:ea typeface="Open Sauce Bold"/>
                <a:cs typeface="Open Sauce Bold"/>
                <a:sym typeface="Open Sauce Bold"/>
              </a:rPr>
              <a:t>clean up after yourselves.</a:t>
            </a:r>
          </a:p>
        </p:txBody>
      </p:sp>
      <p:sp>
        <p:nvSpPr>
          <p:cNvPr id="14" name="Freeform 14"/>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7"/>
            <a:stretch>
              <a:fillRect t="-2846" b="-1156"/>
            </a:stretch>
          </a:blipFill>
        </p:spPr>
        <p:txBody>
          <a:bodyPr/>
          <a:lstStyle/>
          <a:p>
            <a:endParaRPr lang="en-IN"/>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7221200" y="9229725"/>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2124969" y="3278139"/>
            <a:ext cx="14357556" cy="1250672"/>
            <a:chOff x="0" y="0"/>
            <a:chExt cx="6101399" cy="531487"/>
          </a:xfrm>
        </p:grpSpPr>
        <p:sp>
          <p:nvSpPr>
            <p:cNvPr id="7" name="Freeform 7"/>
            <p:cNvSpPr/>
            <p:nvPr/>
          </p:nvSpPr>
          <p:spPr>
            <a:xfrm>
              <a:off x="0" y="0"/>
              <a:ext cx="6101399" cy="531487"/>
            </a:xfrm>
            <a:custGeom>
              <a:avLst/>
              <a:gdLst/>
              <a:ahLst/>
              <a:cxnLst/>
              <a:rect l="l" t="t" r="r" b="b"/>
              <a:pathLst>
                <a:path w="6101399" h="531487">
                  <a:moveTo>
                    <a:pt x="203200" y="0"/>
                  </a:moveTo>
                  <a:lnTo>
                    <a:pt x="5898199" y="0"/>
                  </a:lnTo>
                  <a:lnTo>
                    <a:pt x="6101399" y="531487"/>
                  </a:lnTo>
                  <a:lnTo>
                    <a:pt x="0" y="531487"/>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5847399" cy="512437"/>
            </a:xfrm>
            <a:prstGeom prst="rect">
              <a:avLst/>
            </a:prstGeom>
          </p:spPr>
          <p:txBody>
            <a:bodyPr lIns="50800" tIns="50800" rIns="50800" bIns="50800" rtlCol="0" anchor="ctr"/>
            <a:lstStyle/>
            <a:p>
              <a:pPr algn="ctr">
                <a:lnSpc>
                  <a:spcPts val="2574"/>
                </a:lnSpc>
              </a:pPr>
              <a:endParaRPr/>
            </a:p>
          </p:txBody>
        </p:sp>
      </p:grpSp>
      <p:sp>
        <p:nvSpPr>
          <p:cNvPr id="9" name="TextBox 10"/>
          <p:cNvSpPr txBox="1"/>
          <p:nvPr/>
        </p:nvSpPr>
        <p:spPr>
          <a:xfrm>
            <a:off x="3120634" y="3353382"/>
            <a:ext cx="12474521" cy="985887"/>
          </a:xfrm>
          <a:prstGeom prst="rect">
            <a:avLst/>
          </a:prstGeom>
        </p:spPr>
        <p:txBody>
          <a:bodyPr lIns="0" tIns="0" rIns="0" bIns="0" rtlCol="0" anchor="t">
            <a:spAutoFit/>
          </a:bodyPr>
          <a:lstStyle/>
          <a:p>
            <a:pPr algn="ctr">
              <a:lnSpc>
                <a:spcPts val="8042"/>
              </a:lnSpc>
              <a:spcBef>
                <a:spcPct val="0"/>
              </a:spcBef>
            </a:pPr>
            <a:r>
              <a:rPr lang="en-US" sz="5744" dirty="0">
                <a:solidFill>
                  <a:srgbClr val="FFFFFF"/>
                </a:solidFill>
                <a:latin typeface="Droid Serif Bold"/>
                <a:ea typeface="Droid Serif Bold"/>
                <a:cs typeface="Droid Serif Bold"/>
                <a:sym typeface="Droid Serif Bold"/>
              </a:rPr>
              <a:t>Please remember…</a:t>
            </a:r>
          </a:p>
        </p:txBody>
      </p:sp>
      <p:sp>
        <p:nvSpPr>
          <p:cNvPr id="11" name="Freeform 10"/>
          <p:cNvSpPr/>
          <p:nvPr/>
        </p:nvSpPr>
        <p:spPr>
          <a:xfrm>
            <a:off x="7772400" y="5946479"/>
            <a:ext cx="2313513" cy="2696324"/>
          </a:xfrm>
          <a:custGeom>
            <a:avLst/>
            <a:gdLst/>
            <a:ahLst/>
            <a:cxnLst/>
            <a:rect l="l" t="t" r="r" b="b"/>
            <a:pathLst>
              <a:path w="3712626" h="4326945">
                <a:moveTo>
                  <a:pt x="0" y="0"/>
                </a:moveTo>
                <a:lnTo>
                  <a:pt x="3712626" y="0"/>
                </a:lnTo>
                <a:lnTo>
                  <a:pt x="3712626" y="4326945"/>
                </a:lnTo>
                <a:lnTo>
                  <a:pt x="0" y="4326945"/>
                </a:lnTo>
                <a:lnTo>
                  <a:pt x="0" y="0"/>
                </a:lnTo>
                <a:close/>
              </a:path>
            </a:pathLst>
          </a:custGeom>
          <a:blipFill>
            <a:blip r:embed="rId4"/>
            <a:stretch>
              <a:fillRect/>
            </a:stretch>
          </a:blipFill>
        </p:spPr>
        <p:txBody>
          <a:bodyPr/>
          <a:lstStyle/>
          <a:p>
            <a:endParaRPr lang="en-IN"/>
          </a:p>
        </p:txBody>
      </p:sp>
    </p:spTree>
    <p:extLst>
      <p:ext uri="{BB962C8B-B14F-4D97-AF65-F5344CB8AC3E}">
        <p14:creationId xmlns:p14="http://schemas.microsoft.com/office/powerpoint/2010/main" val="558110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7221200" y="9229725"/>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3"/>
            <a:stretch>
              <a:fillRect/>
            </a:stretch>
          </a:blipFill>
        </p:spPr>
        <p:txBody>
          <a:bodyPr/>
          <a:lstStyle/>
          <a:p>
            <a:endParaRPr lang="en-IN"/>
          </a:p>
        </p:txBody>
      </p:sp>
      <p:sp>
        <p:nvSpPr>
          <p:cNvPr id="4" name="Freeform 4"/>
          <p:cNvSpPr/>
          <p:nvPr/>
        </p:nvSpPr>
        <p:spPr>
          <a:xfrm>
            <a:off x="13944600" y="1548074"/>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5657318" y="207420"/>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11" name="Group 10"/>
          <p:cNvGrpSpPr/>
          <p:nvPr/>
        </p:nvGrpSpPr>
        <p:grpSpPr>
          <a:xfrm>
            <a:off x="2109267" y="3475136"/>
            <a:ext cx="13471698" cy="2385684"/>
            <a:chOff x="2109267" y="3475136"/>
            <a:chExt cx="13471698" cy="2385684"/>
          </a:xfrm>
        </p:grpSpPr>
        <p:grpSp>
          <p:nvGrpSpPr>
            <p:cNvPr id="6" name="Group 6"/>
            <p:cNvGrpSpPr/>
            <p:nvPr/>
          </p:nvGrpSpPr>
          <p:grpSpPr>
            <a:xfrm>
              <a:off x="2109267" y="3505076"/>
              <a:ext cx="13471698" cy="2355744"/>
              <a:chOff x="-127000" y="-391390"/>
              <a:chExt cx="5724321" cy="1000990"/>
            </a:xfrm>
          </p:grpSpPr>
          <p:sp>
            <p:nvSpPr>
              <p:cNvPr id="7" name="Freeform 7"/>
              <p:cNvSpPr/>
              <p:nvPr/>
            </p:nvSpPr>
            <p:spPr>
              <a:xfrm>
                <a:off x="-127000" y="-391390"/>
                <a:ext cx="5724321" cy="609600"/>
              </a:xfrm>
              <a:custGeom>
                <a:avLst/>
                <a:gdLst/>
                <a:ahLst/>
                <a:cxnLst/>
                <a:rect l="l" t="t" r="r" b="b"/>
                <a:pathLst>
                  <a:path w="5724321" h="609600">
                    <a:moveTo>
                      <a:pt x="203200" y="0"/>
                    </a:moveTo>
                    <a:lnTo>
                      <a:pt x="5521121" y="0"/>
                    </a:lnTo>
                    <a:lnTo>
                      <a:pt x="5724321" y="609600"/>
                    </a:lnTo>
                    <a:lnTo>
                      <a:pt x="0" y="609600"/>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5470321" cy="590550"/>
              </a:xfrm>
              <a:prstGeom prst="rect">
                <a:avLst/>
              </a:prstGeom>
            </p:spPr>
            <p:txBody>
              <a:bodyPr lIns="50800" tIns="50800" rIns="50800" bIns="50800" rtlCol="0" anchor="ctr"/>
              <a:lstStyle/>
              <a:p>
                <a:pPr algn="ctr">
                  <a:lnSpc>
                    <a:spcPts val="2574"/>
                  </a:lnSpc>
                </a:pPr>
                <a:endParaRPr/>
              </a:p>
            </p:txBody>
          </p:sp>
        </p:grpSp>
        <p:sp>
          <p:nvSpPr>
            <p:cNvPr id="9" name="TextBox 9"/>
            <p:cNvSpPr txBox="1"/>
            <p:nvPr/>
          </p:nvSpPr>
          <p:spPr>
            <a:xfrm>
              <a:off x="4137129" y="3475136"/>
              <a:ext cx="11294396" cy="1333955"/>
            </a:xfrm>
            <a:prstGeom prst="rect">
              <a:avLst/>
            </a:prstGeom>
          </p:spPr>
          <p:txBody>
            <a:bodyPr lIns="0" tIns="0" rIns="0" bIns="0" rtlCol="0" anchor="t">
              <a:spAutoFit/>
            </a:bodyPr>
            <a:lstStyle/>
            <a:p>
              <a:pPr algn="l">
                <a:lnSpc>
                  <a:spcPts val="11551"/>
                </a:lnSpc>
                <a:spcBef>
                  <a:spcPct val="0"/>
                </a:spcBef>
              </a:pPr>
              <a:r>
                <a:rPr lang="en-US" sz="7000" dirty="0">
                  <a:solidFill>
                    <a:srgbClr val="FFFFFF"/>
                  </a:solidFill>
                  <a:latin typeface="Droid Serif Bold"/>
                  <a:ea typeface="Droid Serif Bold"/>
                  <a:cs typeface="Droid Serif Bold"/>
                  <a:sym typeface="Droid Serif Bold"/>
                </a:rPr>
                <a:t>Introduction to UBSS</a:t>
              </a:r>
            </a:p>
          </p:txBody>
        </p:sp>
      </p:grpSp>
      <p:sp>
        <p:nvSpPr>
          <p:cNvPr id="12" name="Freeform 11"/>
          <p:cNvSpPr/>
          <p:nvPr/>
        </p:nvSpPr>
        <p:spPr>
          <a:xfrm>
            <a:off x="7239000" y="5981700"/>
            <a:ext cx="2313513" cy="2696324"/>
          </a:xfrm>
          <a:custGeom>
            <a:avLst/>
            <a:gdLst/>
            <a:ahLst/>
            <a:cxnLst/>
            <a:rect l="l" t="t" r="r" b="b"/>
            <a:pathLst>
              <a:path w="3712626" h="4326945">
                <a:moveTo>
                  <a:pt x="0" y="0"/>
                </a:moveTo>
                <a:lnTo>
                  <a:pt x="3712626" y="0"/>
                </a:lnTo>
                <a:lnTo>
                  <a:pt x="3712626" y="4326945"/>
                </a:lnTo>
                <a:lnTo>
                  <a:pt x="0" y="4326945"/>
                </a:lnTo>
                <a:lnTo>
                  <a:pt x="0" y="0"/>
                </a:lnTo>
                <a:close/>
              </a:path>
            </a:pathLst>
          </a:custGeom>
          <a:blipFill>
            <a:blip r:embed="rId4"/>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270683" y="7991107"/>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3792200" y="15606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5685371" y="101357"/>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152400" y="1950951"/>
            <a:ext cx="12420600" cy="1353707"/>
            <a:chOff x="0" y="19050"/>
            <a:chExt cx="5945094" cy="863179"/>
          </a:xfrm>
        </p:grpSpPr>
        <p:sp>
          <p:nvSpPr>
            <p:cNvPr id="7" name="Freeform 7"/>
            <p:cNvSpPr/>
            <p:nvPr/>
          </p:nvSpPr>
          <p:spPr>
            <a:xfrm>
              <a:off x="0" y="131225"/>
              <a:ext cx="4663037" cy="751004"/>
            </a:xfrm>
            <a:custGeom>
              <a:avLst/>
              <a:gdLst/>
              <a:ahLst/>
              <a:cxnLst/>
              <a:rect l="l" t="t" r="r" b="b"/>
              <a:pathLst>
                <a:path w="6072094" h="882229">
                  <a:moveTo>
                    <a:pt x="203200" y="0"/>
                  </a:moveTo>
                  <a:lnTo>
                    <a:pt x="5868894" y="0"/>
                  </a:lnTo>
                  <a:lnTo>
                    <a:pt x="6072094" y="882229"/>
                  </a:lnTo>
                  <a:lnTo>
                    <a:pt x="0" y="882229"/>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5818094" cy="863179"/>
            </a:xfrm>
            <a:prstGeom prst="rect">
              <a:avLst/>
            </a:prstGeom>
          </p:spPr>
          <p:txBody>
            <a:bodyPr lIns="50800" tIns="50800" rIns="50800" bIns="50800" rtlCol="0" anchor="ctr"/>
            <a:lstStyle/>
            <a:p>
              <a:pPr algn="ctr">
                <a:lnSpc>
                  <a:spcPts val="2574"/>
                </a:lnSpc>
              </a:pPr>
              <a:endParaRPr/>
            </a:p>
          </p:txBody>
        </p:sp>
      </p:grpSp>
      <p:sp>
        <p:nvSpPr>
          <p:cNvPr id="9" name="TextBox 9"/>
          <p:cNvSpPr txBox="1"/>
          <p:nvPr/>
        </p:nvSpPr>
        <p:spPr>
          <a:xfrm>
            <a:off x="929002" y="2202436"/>
            <a:ext cx="8748398" cy="942502"/>
          </a:xfrm>
          <a:prstGeom prst="rect">
            <a:avLst/>
          </a:prstGeom>
        </p:spPr>
        <p:txBody>
          <a:bodyPr wrap="square" lIns="0" tIns="0" rIns="0" bIns="0" rtlCol="0" anchor="t">
            <a:spAutoFit/>
          </a:bodyPr>
          <a:lstStyle/>
          <a:p>
            <a:pPr algn="l">
              <a:lnSpc>
                <a:spcPts val="8029"/>
              </a:lnSpc>
            </a:pPr>
            <a:r>
              <a:rPr lang="en-US" sz="5550" b="1" dirty="0">
                <a:solidFill>
                  <a:srgbClr val="FFFFFF"/>
                </a:solidFill>
                <a:latin typeface="Droid Serif Bold"/>
                <a:ea typeface="Droid Serif Bold"/>
                <a:cs typeface="Droid Serif Bold"/>
                <a:sym typeface="Droid Serif Bold"/>
              </a:rPr>
              <a:t>Wellness and Support</a:t>
            </a:r>
          </a:p>
        </p:txBody>
      </p:sp>
      <p:sp>
        <p:nvSpPr>
          <p:cNvPr id="10" name="Freeform 10"/>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4"/>
            <a:stretch>
              <a:fillRect t="-2895" b="-2895"/>
            </a:stretch>
          </a:blipFill>
        </p:spPr>
        <p:txBody>
          <a:bodyPr/>
          <a:lstStyle/>
          <a:p>
            <a:endParaRPr lang="en-IN"/>
          </a:p>
        </p:txBody>
      </p:sp>
      <p:sp>
        <p:nvSpPr>
          <p:cNvPr id="11" name="TextBox 11"/>
          <p:cNvSpPr txBox="1"/>
          <p:nvPr/>
        </p:nvSpPr>
        <p:spPr>
          <a:xfrm>
            <a:off x="1028700" y="3742171"/>
            <a:ext cx="16230600" cy="5039841"/>
          </a:xfrm>
          <a:prstGeom prst="rect">
            <a:avLst/>
          </a:prstGeom>
        </p:spPr>
        <p:txBody>
          <a:bodyPr lIns="0" tIns="0" rIns="0" bIns="0" rtlCol="0" anchor="t">
            <a:spAutoFit/>
          </a:bodyPr>
          <a:lstStyle/>
          <a:p>
            <a:pPr algn="just">
              <a:lnSpc>
                <a:spcPts val="2940"/>
              </a:lnSpc>
            </a:pPr>
            <a:r>
              <a:rPr lang="en-US" sz="2200" dirty="0">
                <a:solidFill>
                  <a:srgbClr val="000000"/>
                </a:solidFill>
                <a:latin typeface="Arial" panose="020B0604020202020204" pitchFamily="34" charset="0"/>
                <a:ea typeface="Open Sauce"/>
                <a:cs typeface="Arial" panose="020B0604020202020204" pitchFamily="34" charset="0"/>
                <a:sym typeface="Open Sauce"/>
              </a:rPr>
              <a:t>At UBSS we focus on all aspects of student wellness and creating a safe environment for all students. </a:t>
            </a:r>
          </a:p>
          <a:p>
            <a:pPr algn="just">
              <a:lnSpc>
                <a:spcPts val="2940"/>
              </a:lnSpc>
            </a:pPr>
            <a:r>
              <a:rPr lang="en-US" sz="2200" dirty="0">
                <a:solidFill>
                  <a:srgbClr val="000000"/>
                </a:solidFill>
                <a:latin typeface="Arial" panose="020B0604020202020204" pitchFamily="34" charset="0"/>
                <a:ea typeface="Open Sauce"/>
                <a:cs typeface="Arial" panose="020B0604020202020204" pitchFamily="34" charset="0"/>
                <a:sym typeface="Open Sauce"/>
              </a:rPr>
              <a:t>UBSS has a dedicated WHS &amp; Wellness Committee and support staff who are the first point of contact if you feel unsafe.  </a:t>
            </a:r>
          </a:p>
          <a:p>
            <a:pPr algn="just">
              <a:lnSpc>
                <a:spcPts val="2940"/>
              </a:lnSpc>
            </a:pPr>
            <a:endParaRPr lang="en-US" sz="2200" dirty="0">
              <a:solidFill>
                <a:srgbClr val="000000"/>
              </a:solidFill>
              <a:latin typeface="Arial" panose="020B0604020202020204" pitchFamily="34" charset="0"/>
              <a:ea typeface="Open Sauce"/>
              <a:cs typeface="Arial" panose="020B0604020202020204" pitchFamily="34" charset="0"/>
              <a:sym typeface="Open Sauce"/>
            </a:endParaRPr>
          </a:p>
          <a:p>
            <a:pPr algn="just">
              <a:lnSpc>
                <a:spcPts val="2940"/>
              </a:lnSpc>
            </a:pPr>
            <a:r>
              <a:rPr lang="en-US" sz="2200" dirty="0">
                <a:solidFill>
                  <a:srgbClr val="000000"/>
                </a:solidFill>
                <a:latin typeface="Arial" panose="020B0604020202020204" pitchFamily="34" charset="0"/>
                <a:ea typeface="Open Sauce"/>
                <a:cs typeface="Arial" panose="020B0604020202020204" pitchFamily="34" charset="0"/>
                <a:sym typeface="Open Sauce"/>
              </a:rPr>
              <a:t>If an incident were to occur on the premises during class hours, inform your lecturer/facilitator and/or contact the following staff:</a:t>
            </a:r>
          </a:p>
          <a:p>
            <a:pPr algn="just">
              <a:lnSpc>
                <a:spcPts val="2940"/>
              </a:lnSpc>
            </a:pPr>
            <a:endParaRPr lang="en-US" sz="2200" dirty="0">
              <a:solidFill>
                <a:srgbClr val="000000"/>
              </a:solidFill>
              <a:latin typeface="Arial" panose="020B0604020202020204" pitchFamily="34" charset="0"/>
              <a:ea typeface="Open Sauce"/>
              <a:cs typeface="Arial" panose="020B0604020202020204" pitchFamily="34" charset="0"/>
              <a:sym typeface="Open Sauce"/>
            </a:endParaRPr>
          </a:p>
          <a:p>
            <a:pPr algn="just">
              <a:lnSpc>
                <a:spcPts val="2940"/>
              </a:lnSpc>
            </a:pPr>
            <a:r>
              <a:rPr lang="en-US" sz="2200" b="1" dirty="0">
                <a:solidFill>
                  <a:srgbClr val="000000"/>
                </a:solidFill>
                <a:latin typeface="Arial" panose="020B0604020202020204" pitchFamily="34" charset="0"/>
                <a:ea typeface="Open Sauce"/>
                <a:cs typeface="Arial" panose="020B0604020202020204" pitchFamily="34" charset="0"/>
                <a:sym typeface="Open Sauce"/>
              </a:rPr>
              <a:t>George Lai </a:t>
            </a:r>
            <a:r>
              <a:rPr lang="en-US" sz="2200" dirty="0">
                <a:solidFill>
                  <a:srgbClr val="000000"/>
                </a:solidFill>
                <a:latin typeface="Arial" panose="020B0604020202020204" pitchFamily="34" charset="0"/>
                <a:ea typeface="Open Sauce"/>
                <a:cs typeface="Arial" panose="020B0604020202020204" pitchFamily="34" charset="0"/>
                <a:sym typeface="Open Sauce"/>
              </a:rPr>
              <a:t>– Campus Manager, Melbourne CBD campus</a:t>
            </a:r>
          </a:p>
          <a:p>
            <a:pPr algn="just">
              <a:lnSpc>
                <a:spcPts val="2940"/>
              </a:lnSpc>
            </a:pPr>
            <a:r>
              <a:rPr lang="en-US" sz="2200" u="sng" dirty="0">
                <a:solidFill>
                  <a:srgbClr val="5271FF"/>
                </a:solidFill>
                <a:latin typeface="Arial" panose="020B0604020202020204" pitchFamily="34" charset="0"/>
                <a:ea typeface="Open Sauce"/>
                <a:cs typeface="Arial" panose="020B0604020202020204" pitchFamily="34" charset="0"/>
                <a:sym typeface="Open Sauce"/>
                <a:hlinkClick r:id="rId5"/>
              </a:rPr>
              <a:t>George.Lai@ubss.edu.au</a:t>
            </a:r>
            <a:r>
              <a:rPr lang="en-US" sz="2200" u="sng" dirty="0">
                <a:solidFill>
                  <a:srgbClr val="5271FF"/>
                </a:solidFill>
                <a:latin typeface="Arial" panose="020B0604020202020204" pitchFamily="34" charset="0"/>
                <a:ea typeface="Open Sauce"/>
                <a:cs typeface="Arial" panose="020B0604020202020204" pitchFamily="34" charset="0"/>
                <a:sym typeface="Open Sauce"/>
              </a:rPr>
              <a:t> </a:t>
            </a:r>
            <a:r>
              <a:rPr lang="en-US" sz="2200" dirty="0">
                <a:solidFill>
                  <a:srgbClr val="5271FF"/>
                </a:solidFill>
                <a:latin typeface="Arial" panose="020B0604020202020204" pitchFamily="34" charset="0"/>
                <a:ea typeface="Open Sauce"/>
                <a:cs typeface="Arial" panose="020B0604020202020204" pitchFamily="34" charset="0"/>
                <a:sym typeface="Open Sauce"/>
              </a:rPr>
              <a:t> </a:t>
            </a:r>
          </a:p>
          <a:p>
            <a:pPr algn="just">
              <a:lnSpc>
                <a:spcPts val="2940"/>
              </a:lnSpc>
            </a:pPr>
            <a:endParaRPr lang="en-US" sz="2200" dirty="0">
              <a:solidFill>
                <a:srgbClr val="5271FF"/>
              </a:solidFill>
              <a:latin typeface="Arial" panose="020B0604020202020204" pitchFamily="34" charset="0"/>
              <a:ea typeface="Open Sauce"/>
              <a:cs typeface="Arial" panose="020B0604020202020204" pitchFamily="34" charset="0"/>
              <a:sym typeface="Open Sauce"/>
            </a:endParaRPr>
          </a:p>
          <a:p>
            <a:r>
              <a:rPr lang="en-US" sz="2199" b="1" dirty="0">
                <a:solidFill>
                  <a:srgbClr val="000000"/>
                </a:solidFill>
                <a:latin typeface="Arial" panose="020B0604020202020204" pitchFamily="34" charset="0"/>
                <a:ea typeface="Canva Sans Bold"/>
                <a:cs typeface="Arial" panose="020B0604020202020204" pitchFamily="34" charset="0"/>
                <a:sym typeface="Canva Sans Bold"/>
              </a:rPr>
              <a:t>Dr Mack Meshkati - </a:t>
            </a:r>
            <a:r>
              <a:rPr lang="en-AU" sz="2200" dirty="0">
                <a:solidFill>
                  <a:srgbClr val="000000"/>
                </a:solidFill>
                <a:latin typeface="Arial" panose="020B0604020202020204" pitchFamily="34" charset="0"/>
                <a:ea typeface="Canva Sans"/>
                <a:cs typeface="Arial" panose="020B0604020202020204" pitchFamily="34" charset="0"/>
                <a:sym typeface="Canva Sans"/>
              </a:rPr>
              <a:t>Student Success Manager, </a:t>
            </a:r>
            <a:r>
              <a:rPr lang="en-US" sz="2200" dirty="0">
                <a:solidFill>
                  <a:srgbClr val="000000"/>
                </a:solidFill>
                <a:latin typeface="Arial" panose="020B0604020202020204" pitchFamily="34" charset="0"/>
                <a:ea typeface="Open Sauce"/>
                <a:cs typeface="Arial" panose="020B0604020202020204" pitchFamily="34" charset="0"/>
                <a:sym typeface="Open Sauce"/>
              </a:rPr>
              <a:t>Melbourne CBD campus</a:t>
            </a:r>
          </a:p>
          <a:p>
            <a:r>
              <a:rPr lang="en-AU" sz="2200" dirty="0">
                <a:solidFill>
                  <a:srgbClr val="000000"/>
                </a:solidFill>
                <a:latin typeface="Arial" panose="020B0604020202020204" pitchFamily="34" charset="0"/>
                <a:ea typeface="Canva Sans"/>
                <a:cs typeface="Arial" panose="020B0604020202020204" pitchFamily="34" charset="0"/>
                <a:sym typeface="Canva Sans"/>
                <a:hlinkClick r:id="rId6"/>
              </a:rPr>
              <a:t>Mack.Meshkati@ubss.edu.au</a:t>
            </a:r>
            <a:r>
              <a:rPr lang="en-AU" sz="2200" dirty="0">
                <a:solidFill>
                  <a:srgbClr val="000000"/>
                </a:solidFill>
                <a:latin typeface="Arial" panose="020B0604020202020204" pitchFamily="34" charset="0"/>
                <a:ea typeface="Canva Sans"/>
                <a:cs typeface="Arial" panose="020B0604020202020204" pitchFamily="34" charset="0"/>
                <a:sym typeface="Canva Sans"/>
              </a:rPr>
              <a:t> </a:t>
            </a:r>
            <a:endParaRPr lang="en-US" sz="2200" u="sng" dirty="0">
              <a:solidFill>
                <a:srgbClr val="000000"/>
              </a:solidFill>
              <a:latin typeface="Arial" panose="020B0604020202020204" pitchFamily="34" charset="0"/>
              <a:ea typeface="Canva Sans"/>
              <a:cs typeface="Arial" panose="020B0604020202020204" pitchFamily="34" charset="0"/>
              <a:sym typeface="Canva Sans"/>
              <a:hlinkClick r:id="rId7" tooltip="mailto:Wayne.smithson@ubss.edu.au"/>
            </a:endParaRPr>
          </a:p>
          <a:p>
            <a:pPr algn="just">
              <a:lnSpc>
                <a:spcPts val="2940"/>
              </a:lnSpc>
            </a:pPr>
            <a:endParaRPr lang="en-US" sz="2200" dirty="0">
              <a:solidFill>
                <a:srgbClr val="5271FF"/>
              </a:solidFill>
              <a:latin typeface="Arial" panose="020B0604020202020204" pitchFamily="34" charset="0"/>
              <a:ea typeface="Open Sauce"/>
              <a:cs typeface="Arial" panose="020B0604020202020204" pitchFamily="34" charset="0"/>
              <a:sym typeface="Open Sauce"/>
            </a:endParaRPr>
          </a:p>
          <a:p>
            <a:pPr>
              <a:buNone/>
            </a:pPr>
            <a:r>
              <a:rPr lang="en-AU" sz="2200" dirty="0">
                <a:effectLst/>
                <a:latin typeface="Arial" panose="020B0604020202020204" pitchFamily="34" charset="0"/>
                <a:ea typeface="Aptos" panose="020B0004020202020204" pitchFamily="34" charset="0"/>
                <a:cs typeface="Arial" panose="020B0604020202020204" pitchFamily="34" charset="0"/>
              </a:rPr>
              <a:t>Visit </a:t>
            </a:r>
            <a:r>
              <a:rPr lang="en-AU" sz="2200"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8"/>
              </a:rPr>
              <a:t>https://www.ubss.edu.au/policies-and-procedures/</a:t>
            </a:r>
            <a:endParaRPr lang="en-AU" sz="2200" dirty="0">
              <a:effectLst/>
              <a:latin typeface="Arial" panose="020B0604020202020204" pitchFamily="34" charset="0"/>
              <a:ea typeface="Aptos" panose="020B0004020202020204" pitchFamily="34" charset="0"/>
              <a:cs typeface="Arial" panose="020B0604020202020204" pitchFamily="34" charset="0"/>
            </a:endParaRPr>
          </a:p>
          <a:p>
            <a:pPr marL="800100" lvl="1" indent="-342900">
              <a:buFont typeface="Symbol" panose="05050102010706020507" pitchFamily="18"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Student Sexual Misconduct, Prevention and Response Policy</a:t>
            </a:r>
          </a:p>
          <a:p>
            <a:pPr marL="800100" lvl="1" indent="-342900">
              <a:buFont typeface="Symbol" panose="05050102010706020507" pitchFamily="18" charset="2"/>
              <a:buChar char=""/>
            </a:pPr>
            <a:r>
              <a:rPr lang="en-US" sz="2200" kern="0" dirty="0">
                <a:effectLst/>
                <a:latin typeface="Arial" panose="020B0604020202020204" pitchFamily="34" charset="0"/>
                <a:ea typeface="Calibri" panose="020F0502020204030204" pitchFamily="34" charset="0"/>
                <a:cs typeface="Arial" panose="020B0604020202020204" pitchFamily="34" charset="0"/>
              </a:rPr>
              <a:t>Health, Safety and Wellbeing Policy</a:t>
            </a:r>
            <a:endParaRPr lang="en-US" sz="2200" dirty="0">
              <a:solidFill>
                <a:srgbClr val="000000"/>
              </a:solidFill>
              <a:latin typeface="Arial" panose="020B0604020202020204" pitchFamily="34" charset="0"/>
              <a:ea typeface="Open Sauce"/>
              <a:cs typeface="Arial" panose="020B0604020202020204" pitchFamily="34" charset="0"/>
              <a:sym typeface="Open Sauce"/>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350894" y="2063081"/>
            <a:ext cx="8763000" cy="1317141"/>
            <a:chOff x="0" y="19050"/>
            <a:chExt cx="6072094" cy="863179"/>
          </a:xfrm>
        </p:grpSpPr>
        <p:sp>
          <p:nvSpPr>
            <p:cNvPr id="7" name="Freeform 7"/>
            <p:cNvSpPr/>
            <p:nvPr/>
          </p:nvSpPr>
          <p:spPr>
            <a:xfrm>
              <a:off x="0" y="42367"/>
              <a:ext cx="6072094" cy="839862"/>
            </a:xfrm>
            <a:custGeom>
              <a:avLst/>
              <a:gdLst/>
              <a:ahLst/>
              <a:cxnLst/>
              <a:rect l="l" t="t" r="r" b="b"/>
              <a:pathLst>
                <a:path w="6072094" h="882229">
                  <a:moveTo>
                    <a:pt x="203200" y="0"/>
                  </a:moveTo>
                  <a:lnTo>
                    <a:pt x="5868894" y="0"/>
                  </a:lnTo>
                  <a:lnTo>
                    <a:pt x="6072094" y="882229"/>
                  </a:lnTo>
                  <a:lnTo>
                    <a:pt x="0" y="882229"/>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5818094" cy="863179"/>
            </a:xfrm>
            <a:prstGeom prst="rect">
              <a:avLst/>
            </a:prstGeom>
          </p:spPr>
          <p:txBody>
            <a:bodyPr lIns="50800" tIns="50800" rIns="50800" bIns="50800" rtlCol="0" anchor="ctr"/>
            <a:lstStyle/>
            <a:p>
              <a:pPr algn="ctr">
                <a:lnSpc>
                  <a:spcPts val="2574"/>
                </a:lnSpc>
              </a:pPr>
              <a:endParaRPr/>
            </a:p>
          </p:txBody>
        </p:sp>
      </p:grpSp>
      <p:sp>
        <p:nvSpPr>
          <p:cNvPr id="9" name="TextBox 9"/>
          <p:cNvSpPr txBox="1"/>
          <p:nvPr/>
        </p:nvSpPr>
        <p:spPr>
          <a:xfrm>
            <a:off x="1302167" y="2196270"/>
            <a:ext cx="5586800" cy="942502"/>
          </a:xfrm>
          <a:prstGeom prst="rect">
            <a:avLst/>
          </a:prstGeom>
        </p:spPr>
        <p:txBody>
          <a:bodyPr lIns="0" tIns="0" rIns="0" bIns="0" rtlCol="0" anchor="t">
            <a:spAutoFit/>
          </a:bodyPr>
          <a:lstStyle/>
          <a:p>
            <a:pPr algn="l">
              <a:lnSpc>
                <a:spcPts val="8029"/>
              </a:lnSpc>
            </a:pPr>
            <a:r>
              <a:rPr lang="en-US" sz="5550" dirty="0">
                <a:solidFill>
                  <a:srgbClr val="FFFFFF"/>
                </a:solidFill>
                <a:latin typeface="Droid Serif Bold"/>
                <a:ea typeface="Droid Serif Bold"/>
                <a:cs typeface="Droid Serif Bold"/>
                <a:sym typeface="Droid Serif Bold"/>
              </a:rPr>
              <a:t>Counselling</a:t>
            </a:r>
          </a:p>
        </p:txBody>
      </p:sp>
      <p:sp>
        <p:nvSpPr>
          <p:cNvPr id="10" name="Freeform 10"/>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4"/>
            <a:stretch>
              <a:fillRect t="-2895" b="-2895"/>
            </a:stretch>
          </a:blipFill>
        </p:spPr>
        <p:txBody>
          <a:bodyPr/>
          <a:lstStyle/>
          <a:p>
            <a:endParaRPr lang="en-IN"/>
          </a:p>
        </p:txBody>
      </p:sp>
      <p:sp>
        <p:nvSpPr>
          <p:cNvPr id="11" name="TextBox 11"/>
          <p:cNvSpPr txBox="1"/>
          <p:nvPr/>
        </p:nvSpPr>
        <p:spPr>
          <a:xfrm>
            <a:off x="1338262" y="4166182"/>
            <a:ext cx="12862641" cy="6101863"/>
          </a:xfrm>
          <a:prstGeom prst="rect">
            <a:avLst/>
          </a:prstGeom>
        </p:spPr>
        <p:txBody>
          <a:bodyPr lIns="0" tIns="0" rIns="0" bIns="0" rtlCol="0" anchor="t">
            <a:spAutoFit/>
          </a:bodyPr>
          <a:lstStyle/>
          <a:p>
            <a:pPr algn="l">
              <a:lnSpc>
                <a:spcPts val="4758"/>
              </a:lnSpc>
            </a:pPr>
            <a:r>
              <a:rPr lang="en-US" sz="3000" dirty="0">
                <a:solidFill>
                  <a:srgbClr val="000000"/>
                </a:solidFill>
                <a:latin typeface="Arial" panose="020B0604020202020204" pitchFamily="34" charset="0"/>
                <a:ea typeface="Open Sauce"/>
                <a:cs typeface="Arial" panose="020B0604020202020204" pitchFamily="34" charset="0"/>
                <a:sym typeface="Open Sauce"/>
              </a:rPr>
              <a:t>Are you having personal problems? </a:t>
            </a:r>
          </a:p>
          <a:p>
            <a:pPr algn="l">
              <a:lnSpc>
                <a:spcPts val="4758"/>
              </a:lnSpc>
            </a:pPr>
            <a:r>
              <a:rPr lang="en-US" sz="3000" dirty="0">
                <a:solidFill>
                  <a:srgbClr val="000000"/>
                </a:solidFill>
                <a:latin typeface="Arial" panose="020B0604020202020204" pitchFamily="34" charset="0"/>
                <a:ea typeface="Open Sauce"/>
                <a:cs typeface="Arial" panose="020B0604020202020204" pitchFamily="34" charset="0"/>
                <a:sym typeface="Open Sauce"/>
              </a:rPr>
              <a:t>Do you need to talk to someone?</a:t>
            </a:r>
          </a:p>
          <a:p>
            <a:pPr algn="l">
              <a:lnSpc>
                <a:spcPts val="4758"/>
              </a:lnSpc>
            </a:pPr>
            <a:endParaRPr lang="en-US" sz="300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4758"/>
              </a:lnSpc>
            </a:pPr>
            <a:r>
              <a:rPr lang="en-US" sz="3000" dirty="0">
                <a:solidFill>
                  <a:srgbClr val="000000"/>
                </a:solidFill>
                <a:latin typeface="Arial" panose="020B0604020202020204" pitchFamily="34" charset="0"/>
                <a:ea typeface="Open Sauce"/>
                <a:cs typeface="Arial" panose="020B0604020202020204" pitchFamily="34" charset="0"/>
                <a:sym typeface="Open Sauce"/>
              </a:rPr>
              <a:t>GCA suggests the following:</a:t>
            </a:r>
          </a:p>
          <a:p>
            <a:pPr algn="l">
              <a:lnSpc>
                <a:spcPts val="4758"/>
              </a:lnSpc>
            </a:pPr>
            <a:endParaRPr lang="en-US" sz="300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4758"/>
              </a:lnSpc>
            </a:pPr>
            <a:r>
              <a:rPr lang="en-US" sz="3000" dirty="0">
                <a:solidFill>
                  <a:srgbClr val="000000"/>
                </a:solidFill>
                <a:latin typeface="Arial" panose="020B0604020202020204" pitchFamily="34" charset="0"/>
                <a:ea typeface="Open Sauce"/>
                <a:cs typeface="Arial" panose="020B0604020202020204" pitchFamily="34" charset="0"/>
                <a:sym typeface="Open Sauce"/>
              </a:rPr>
              <a:t>Contact </a:t>
            </a:r>
            <a:r>
              <a:rPr lang="en-US" sz="3000" dirty="0">
                <a:solidFill>
                  <a:srgbClr val="5271FF"/>
                </a:solidFill>
                <a:latin typeface="Arial" panose="020B0604020202020204" pitchFamily="34" charset="0"/>
                <a:ea typeface="Open Sauce Bold"/>
                <a:cs typeface="Arial" panose="020B0604020202020204" pitchFamily="34" charset="0"/>
                <a:sym typeface="Open Sauce Bold"/>
              </a:rPr>
              <a:t>Overseas Student Health Cover (OSHC)</a:t>
            </a:r>
            <a:r>
              <a:rPr lang="en-US" sz="3000" dirty="0">
                <a:solidFill>
                  <a:srgbClr val="000000"/>
                </a:solidFill>
                <a:latin typeface="Arial" panose="020B0604020202020204" pitchFamily="34" charset="0"/>
                <a:ea typeface="Open Sauce Bold"/>
                <a:cs typeface="Arial" panose="020B0604020202020204" pitchFamily="34" charset="0"/>
                <a:sym typeface="Open Sauce Bold"/>
              </a:rPr>
              <a:t> </a:t>
            </a:r>
          </a:p>
          <a:p>
            <a:pPr algn="l">
              <a:lnSpc>
                <a:spcPts val="4758"/>
              </a:lnSpc>
            </a:pPr>
            <a:r>
              <a:rPr lang="en-US" sz="3000" u="sng" dirty="0">
                <a:solidFill>
                  <a:srgbClr val="5271FF"/>
                </a:solidFill>
                <a:latin typeface="Arial" panose="020B0604020202020204" pitchFamily="34" charset="0"/>
                <a:ea typeface="Open Sauce"/>
                <a:cs typeface="Arial" panose="020B0604020202020204" pitchFamily="34" charset="0"/>
                <a:sym typeface="Open Sauce"/>
                <a:hlinkClick r:id="rId5" tooltip="https://oshcaustralia.com.au/en"/>
              </a:rPr>
              <a:t>https://oshcaustralia.com.au/en</a:t>
            </a:r>
            <a:r>
              <a:rPr lang="en-US" sz="3000" dirty="0">
                <a:solidFill>
                  <a:srgbClr val="5271FF"/>
                </a:solidFill>
                <a:latin typeface="Arial" panose="020B0604020202020204" pitchFamily="34" charset="0"/>
                <a:ea typeface="Open Sauce"/>
                <a:cs typeface="Arial" panose="020B0604020202020204" pitchFamily="34" charset="0"/>
                <a:sym typeface="Open Sauce"/>
              </a:rPr>
              <a:t> </a:t>
            </a:r>
          </a:p>
          <a:p>
            <a:pPr algn="l">
              <a:lnSpc>
                <a:spcPts val="4758"/>
              </a:lnSpc>
            </a:pPr>
            <a:endParaRPr lang="en-US" sz="3000" dirty="0">
              <a:solidFill>
                <a:srgbClr val="5271FF"/>
              </a:solidFill>
              <a:latin typeface="Arial" panose="020B0604020202020204" pitchFamily="34" charset="0"/>
              <a:ea typeface="Open Sauce"/>
              <a:cs typeface="Arial" panose="020B0604020202020204" pitchFamily="34" charset="0"/>
              <a:sym typeface="Open Sauce"/>
            </a:endParaRPr>
          </a:p>
          <a:p>
            <a:pPr algn="l">
              <a:lnSpc>
                <a:spcPts val="4758"/>
              </a:lnSpc>
            </a:pPr>
            <a:r>
              <a:rPr lang="en-US" sz="3000" dirty="0">
                <a:solidFill>
                  <a:srgbClr val="000000"/>
                </a:solidFill>
                <a:latin typeface="Arial" panose="020B0604020202020204" pitchFamily="34" charset="0"/>
                <a:ea typeface="Open Sauce Bold"/>
                <a:cs typeface="Arial" panose="020B0604020202020204" pitchFamily="34" charset="0"/>
                <a:sym typeface="Open Sauce Bold"/>
              </a:rPr>
              <a:t>or </a:t>
            </a:r>
            <a:r>
              <a:rPr lang="en-US" sz="3000" dirty="0">
                <a:solidFill>
                  <a:srgbClr val="000000"/>
                </a:solidFill>
                <a:latin typeface="Arial" panose="020B0604020202020204" pitchFamily="34" charset="0"/>
                <a:ea typeface="Open Sauce"/>
                <a:cs typeface="Arial" panose="020B0604020202020204" pitchFamily="34" charset="0"/>
                <a:sym typeface="Open Sauce"/>
              </a:rPr>
              <a:t>Call:  Lifeline on 13 11 14 or Beyond Blue on 1300 22 4636</a:t>
            </a:r>
          </a:p>
          <a:p>
            <a:pPr algn="l">
              <a:lnSpc>
                <a:spcPts val="4758"/>
              </a:lnSpc>
            </a:pPr>
            <a:endParaRPr lang="en-US" sz="3398" dirty="0">
              <a:solidFill>
                <a:srgbClr val="000000"/>
              </a:solidFill>
              <a:latin typeface="Arial" panose="020B0604020202020204" pitchFamily="34" charset="0"/>
              <a:ea typeface="Open Sauce"/>
              <a:cs typeface="Arial" panose="020B0604020202020204" pitchFamily="34" charset="0"/>
              <a:sym typeface="Open Sauce"/>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992299" y="9040283"/>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5289019" y="565753"/>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741106" y="-56339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sp>
        <p:nvSpPr>
          <p:cNvPr id="6" name="Freeform 6"/>
          <p:cNvSpPr/>
          <p:nvPr/>
        </p:nvSpPr>
        <p:spPr>
          <a:xfrm>
            <a:off x="754305" y="258200"/>
            <a:ext cx="5283332" cy="1694312"/>
          </a:xfrm>
          <a:custGeom>
            <a:avLst/>
            <a:gdLst/>
            <a:ahLst/>
            <a:cxnLst/>
            <a:rect l="l" t="t" r="r" b="b"/>
            <a:pathLst>
              <a:path w="5283332" h="1694312">
                <a:moveTo>
                  <a:pt x="0" y="0"/>
                </a:moveTo>
                <a:lnTo>
                  <a:pt x="5283332" y="0"/>
                </a:lnTo>
                <a:lnTo>
                  <a:pt x="5283332" y="1694312"/>
                </a:lnTo>
                <a:lnTo>
                  <a:pt x="0" y="1694312"/>
                </a:lnTo>
                <a:lnTo>
                  <a:pt x="0" y="0"/>
                </a:lnTo>
                <a:close/>
              </a:path>
            </a:pathLst>
          </a:custGeom>
          <a:blipFill>
            <a:blip r:embed="rId4"/>
            <a:stretch>
              <a:fillRect l="-50345" t="-98265" r="-51288" b="-131828"/>
            </a:stretch>
          </a:blipFill>
        </p:spPr>
        <p:txBody>
          <a:bodyPr/>
          <a:lstStyle/>
          <a:p>
            <a:endParaRPr lang="en-IN"/>
          </a:p>
        </p:txBody>
      </p:sp>
      <p:grpSp>
        <p:nvGrpSpPr>
          <p:cNvPr id="7" name="Group 7"/>
          <p:cNvGrpSpPr/>
          <p:nvPr/>
        </p:nvGrpSpPr>
        <p:grpSpPr>
          <a:xfrm>
            <a:off x="34636" y="1959769"/>
            <a:ext cx="14873646" cy="1306281"/>
            <a:chOff x="0" y="0"/>
            <a:chExt cx="9011129" cy="775512"/>
          </a:xfrm>
        </p:grpSpPr>
        <p:sp>
          <p:nvSpPr>
            <p:cNvPr id="8" name="Freeform 8"/>
            <p:cNvSpPr/>
            <p:nvPr/>
          </p:nvSpPr>
          <p:spPr>
            <a:xfrm>
              <a:off x="0" y="0"/>
              <a:ext cx="9011129" cy="775512"/>
            </a:xfrm>
            <a:custGeom>
              <a:avLst/>
              <a:gdLst/>
              <a:ahLst/>
              <a:cxnLst/>
              <a:rect l="l" t="t" r="r" b="b"/>
              <a:pathLst>
                <a:path w="9011129" h="775512">
                  <a:moveTo>
                    <a:pt x="203200" y="0"/>
                  </a:moveTo>
                  <a:lnTo>
                    <a:pt x="8807929" y="0"/>
                  </a:lnTo>
                  <a:lnTo>
                    <a:pt x="9011129" y="775512"/>
                  </a:lnTo>
                  <a:lnTo>
                    <a:pt x="0" y="775512"/>
                  </a:lnTo>
                  <a:lnTo>
                    <a:pt x="203200" y="0"/>
                  </a:lnTo>
                  <a:close/>
                </a:path>
              </a:pathLst>
            </a:custGeom>
            <a:solidFill>
              <a:srgbClr val="CC0922"/>
            </a:solidFill>
          </p:spPr>
          <p:txBody>
            <a:bodyPr/>
            <a:lstStyle/>
            <a:p>
              <a:endParaRPr lang="en-IN"/>
            </a:p>
          </p:txBody>
        </p:sp>
        <p:sp>
          <p:nvSpPr>
            <p:cNvPr id="9" name="TextBox 9"/>
            <p:cNvSpPr txBox="1"/>
            <p:nvPr/>
          </p:nvSpPr>
          <p:spPr>
            <a:xfrm>
              <a:off x="127000" y="19050"/>
              <a:ext cx="8757129" cy="756462"/>
            </a:xfrm>
            <a:prstGeom prst="rect">
              <a:avLst/>
            </a:prstGeom>
          </p:spPr>
          <p:txBody>
            <a:bodyPr lIns="50800" tIns="50800" rIns="50800" bIns="50800" rtlCol="0" anchor="ctr"/>
            <a:lstStyle/>
            <a:p>
              <a:pPr algn="ctr">
                <a:lnSpc>
                  <a:spcPts val="2574"/>
                </a:lnSpc>
              </a:pPr>
              <a:endParaRPr/>
            </a:p>
          </p:txBody>
        </p:sp>
      </p:grpSp>
      <p:sp>
        <p:nvSpPr>
          <p:cNvPr id="10" name="Freeform 10"/>
          <p:cNvSpPr/>
          <p:nvPr/>
        </p:nvSpPr>
        <p:spPr>
          <a:xfrm>
            <a:off x="1196277" y="3612191"/>
            <a:ext cx="7947724" cy="6281304"/>
          </a:xfrm>
          <a:custGeom>
            <a:avLst/>
            <a:gdLst/>
            <a:ahLst/>
            <a:cxnLst/>
            <a:rect l="l" t="t" r="r" b="b"/>
            <a:pathLst>
              <a:path w="7971787" h="6281304">
                <a:moveTo>
                  <a:pt x="0" y="0"/>
                </a:moveTo>
                <a:lnTo>
                  <a:pt x="7971788" y="0"/>
                </a:lnTo>
                <a:lnTo>
                  <a:pt x="7971788" y="6281304"/>
                </a:lnTo>
                <a:lnTo>
                  <a:pt x="0" y="6281304"/>
                </a:lnTo>
                <a:lnTo>
                  <a:pt x="0" y="0"/>
                </a:lnTo>
                <a:close/>
              </a:path>
            </a:pathLst>
          </a:custGeom>
          <a:blipFill>
            <a:blip r:embed="rId5"/>
            <a:stretch>
              <a:fillRect/>
            </a:stretch>
          </a:blipFill>
        </p:spPr>
        <p:txBody>
          <a:bodyPr/>
          <a:lstStyle/>
          <a:p>
            <a:endParaRPr lang="en-IN"/>
          </a:p>
        </p:txBody>
      </p:sp>
      <p:sp>
        <p:nvSpPr>
          <p:cNvPr id="11" name="Freeform 11"/>
          <p:cNvSpPr/>
          <p:nvPr/>
        </p:nvSpPr>
        <p:spPr>
          <a:xfrm>
            <a:off x="10953706" y="3569207"/>
            <a:ext cx="5219162" cy="3148586"/>
          </a:xfrm>
          <a:custGeom>
            <a:avLst/>
            <a:gdLst/>
            <a:ahLst/>
            <a:cxnLst/>
            <a:rect l="l" t="t" r="r" b="b"/>
            <a:pathLst>
              <a:path w="5219162" h="3148586">
                <a:moveTo>
                  <a:pt x="0" y="0"/>
                </a:moveTo>
                <a:lnTo>
                  <a:pt x="5219162" y="0"/>
                </a:lnTo>
                <a:lnTo>
                  <a:pt x="5219162" y="3148586"/>
                </a:lnTo>
                <a:lnTo>
                  <a:pt x="0" y="3148586"/>
                </a:lnTo>
                <a:lnTo>
                  <a:pt x="0" y="0"/>
                </a:lnTo>
                <a:close/>
              </a:path>
            </a:pathLst>
          </a:custGeom>
          <a:blipFill>
            <a:blip r:embed="rId6"/>
            <a:stretch>
              <a:fillRect b="-10439"/>
            </a:stretch>
          </a:blipFill>
          <a:ln w="76200" cap="rnd">
            <a:solidFill>
              <a:srgbClr val="CC0922"/>
            </a:solidFill>
            <a:prstDash val="solid"/>
            <a:round/>
          </a:ln>
        </p:spPr>
        <p:txBody>
          <a:bodyPr/>
          <a:lstStyle/>
          <a:p>
            <a:endParaRPr lang="en-IN"/>
          </a:p>
        </p:txBody>
      </p:sp>
      <p:sp>
        <p:nvSpPr>
          <p:cNvPr id="12" name="Freeform 12"/>
          <p:cNvSpPr/>
          <p:nvPr/>
        </p:nvSpPr>
        <p:spPr>
          <a:xfrm>
            <a:off x="10953706" y="7045195"/>
            <a:ext cx="5219162" cy="3085458"/>
          </a:xfrm>
          <a:custGeom>
            <a:avLst/>
            <a:gdLst/>
            <a:ahLst/>
            <a:cxnLst/>
            <a:rect l="l" t="t" r="r" b="b"/>
            <a:pathLst>
              <a:path w="5219162" h="3085458">
                <a:moveTo>
                  <a:pt x="0" y="0"/>
                </a:moveTo>
                <a:lnTo>
                  <a:pt x="5219162" y="0"/>
                </a:lnTo>
                <a:lnTo>
                  <a:pt x="5219162" y="3085458"/>
                </a:lnTo>
                <a:lnTo>
                  <a:pt x="0" y="3085458"/>
                </a:lnTo>
                <a:lnTo>
                  <a:pt x="0" y="0"/>
                </a:lnTo>
                <a:close/>
              </a:path>
            </a:pathLst>
          </a:custGeom>
          <a:blipFill>
            <a:blip r:embed="rId7"/>
            <a:stretch>
              <a:fillRect t="-6455" b="-6455"/>
            </a:stretch>
          </a:blipFill>
          <a:ln w="66675" cap="rnd">
            <a:solidFill>
              <a:srgbClr val="D50421"/>
            </a:solidFill>
            <a:prstDash val="solid"/>
            <a:round/>
          </a:ln>
        </p:spPr>
        <p:txBody>
          <a:bodyPr/>
          <a:lstStyle/>
          <a:p>
            <a:endParaRPr lang="en-IN"/>
          </a:p>
        </p:txBody>
      </p:sp>
      <p:sp>
        <p:nvSpPr>
          <p:cNvPr id="13" name="TextBox 13"/>
          <p:cNvSpPr txBox="1"/>
          <p:nvPr/>
        </p:nvSpPr>
        <p:spPr>
          <a:xfrm>
            <a:off x="1155570" y="2298817"/>
            <a:ext cx="11007523" cy="838371"/>
          </a:xfrm>
          <a:prstGeom prst="rect">
            <a:avLst/>
          </a:prstGeom>
        </p:spPr>
        <p:txBody>
          <a:bodyPr lIns="0" tIns="0" rIns="0" bIns="0" rtlCol="0" anchor="t">
            <a:spAutoFit/>
          </a:bodyPr>
          <a:lstStyle/>
          <a:p>
            <a:pPr algn="l">
              <a:lnSpc>
                <a:spcPts val="6661"/>
              </a:lnSpc>
            </a:pPr>
            <a:r>
              <a:rPr lang="en-US" sz="5551">
                <a:solidFill>
                  <a:srgbClr val="FFFFFF"/>
                </a:solidFill>
                <a:latin typeface="Droid Serif Bold"/>
                <a:ea typeface="Droid Serif Bold"/>
                <a:cs typeface="Droid Serif Bold"/>
                <a:sym typeface="Droid Serif Bold"/>
              </a:rPr>
              <a:t>What are your rights at work?</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16469004" y="8620199"/>
            <a:ext cx="1609085" cy="1609085"/>
          </a:xfrm>
          <a:custGeom>
            <a:avLst/>
            <a:gdLst/>
            <a:ahLst/>
            <a:cxnLst/>
            <a:rect l="l" t="t" r="r" b="b"/>
            <a:pathLst>
              <a:path w="1609085" h="1609085">
                <a:moveTo>
                  <a:pt x="0" y="0"/>
                </a:moveTo>
                <a:lnTo>
                  <a:pt x="1609085" y="0"/>
                </a:lnTo>
                <a:lnTo>
                  <a:pt x="1609085" y="1609085"/>
                </a:lnTo>
                <a:lnTo>
                  <a:pt x="0" y="1609085"/>
                </a:lnTo>
                <a:lnTo>
                  <a:pt x="0" y="0"/>
                </a:lnTo>
                <a:close/>
              </a:path>
            </a:pathLst>
          </a:custGeom>
          <a:blipFill>
            <a:blip r:embed="rId3"/>
            <a:stretch>
              <a:fillRect/>
            </a:stretch>
          </a:blipFill>
        </p:spPr>
        <p:txBody>
          <a:bodyPr/>
          <a:lstStyle/>
          <a:p>
            <a:endParaRPr lang="en-IN"/>
          </a:p>
        </p:txBody>
      </p:sp>
      <p:sp>
        <p:nvSpPr>
          <p:cNvPr id="4" name="Freeform 4"/>
          <p:cNvSpPr/>
          <p:nvPr/>
        </p:nvSpPr>
        <p:spPr>
          <a:xfrm>
            <a:off x="15130998" y="1747215"/>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6176530" y="57716"/>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228600" y="2088253"/>
            <a:ext cx="14902398" cy="1306281"/>
            <a:chOff x="0" y="0"/>
            <a:chExt cx="9011129" cy="775512"/>
          </a:xfrm>
        </p:grpSpPr>
        <p:sp>
          <p:nvSpPr>
            <p:cNvPr id="7" name="Freeform 7"/>
            <p:cNvSpPr/>
            <p:nvPr/>
          </p:nvSpPr>
          <p:spPr>
            <a:xfrm>
              <a:off x="0" y="0"/>
              <a:ext cx="9011129" cy="775512"/>
            </a:xfrm>
            <a:custGeom>
              <a:avLst/>
              <a:gdLst/>
              <a:ahLst/>
              <a:cxnLst/>
              <a:rect l="l" t="t" r="r" b="b"/>
              <a:pathLst>
                <a:path w="9011129" h="775512">
                  <a:moveTo>
                    <a:pt x="203200" y="0"/>
                  </a:moveTo>
                  <a:lnTo>
                    <a:pt x="8807929" y="0"/>
                  </a:lnTo>
                  <a:lnTo>
                    <a:pt x="9011129" y="775512"/>
                  </a:lnTo>
                  <a:lnTo>
                    <a:pt x="0" y="775512"/>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8757129" cy="756462"/>
            </a:xfrm>
            <a:prstGeom prst="rect">
              <a:avLst/>
            </a:prstGeom>
          </p:spPr>
          <p:txBody>
            <a:bodyPr lIns="50800" tIns="50800" rIns="50800" bIns="50800" rtlCol="0" anchor="ctr"/>
            <a:lstStyle/>
            <a:p>
              <a:pPr algn="ctr">
                <a:lnSpc>
                  <a:spcPts val="2574"/>
                </a:lnSpc>
              </a:pPr>
              <a:endParaRPr/>
            </a:p>
          </p:txBody>
        </p:sp>
      </p:grpSp>
      <p:sp>
        <p:nvSpPr>
          <p:cNvPr id="12" name="TextBox 12"/>
          <p:cNvSpPr txBox="1"/>
          <p:nvPr/>
        </p:nvSpPr>
        <p:spPr>
          <a:xfrm>
            <a:off x="1155570" y="2298817"/>
            <a:ext cx="11007523" cy="838371"/>
          </a:xfrm>
          <a:prstGeom prst="rect">
            <a:avLst/>
          </a:prstGeom>
        </p:spPr>
        <p:txBody>
          <a:bodyPr lIns="0" tIns="0" rIns="0" bIns="0" rtlCol="0" anchor="t">
            <a:spAutoFit/>
          </a:bodyPr>
          <a:lstStyle/>
          <a:p>
            <a:pPr algn="l">
              <a:lnSpc>
                <a:spcPts val="6661"/>
              </a:lnSpc>
            </a:pPr>
            <a:r>
              <a:rPr lang="en-US" sz="5551" dirty="0">
                <a:solidFill>
                  <a:srgbClr val="FFFFFF"/>
                </a:solidFill>
                <a:latin typeface="Droid Serif Bold"/>
                <a:ea typeface="Droid Serif Bold"/>
                <a:cs typeface="Droid Serif Bold"/>
                <a:sym typeface="Droid Serif Bold"/>
              </a:rPr>
              <a:t>Important: Pay your fees</a:t>
            </a:r>
          </a:p>
        </p:txBody>
      </p:sp>
      <p:sp>
        <p:nvSpPr>
          <p:cNvPr id="13" name="Freeform 13"/>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4"/>
            <a:stretch>
              <a:fillRect t="-2846" b="-1156"/>
            </a:stretch>
          </a:blipFill>
        </p:spPr>
        <p:txBody>
          <a:bodyPr/>
          <a:lstStyle/>
          <a:p>
            <a:endParaRPr lang="en-IN"/>
          </a:p>
        </p:txBody>
      </p:sp>
      <p:sp>
        <p:nvSpPr>
          <p:cNvPr id="14" name="TextBox 9">
            <a:extLst>
              <a:ext uri="{FF2B5EF4-FFF2-40B4-BE49-F238E27FC236}">
                <a16:creationId xmlns:a16="http://schemas.microsoft.com/office/drawing/2014/main" id="{0DEC0F3E-8F6E-8F96-1468-CD6214F2F5DA}"/>
              </a:ext>
            </a:extLst>
          </p:cNvPr>
          <p:cNvSpPr txBox="1"/>
          <p:nvPr/>
        </p:nvSpPr>
        <p:spPr>
          <a:xfrm>
            <a:off x="1161432" y="3905964"/>
            <a:ext cx="14950683" cy="5501827"/>
          </a:xfrm>
          <a:prstGeom prst="rect">
            <a:avLst/>
          </a:prstGeom>
        </p:spPr>
        <p:txBody>
          <a:bodyPr wrap="square" lIns="0" tIns="0" rIns="0" bIns="0" rtlCol="0" anchor="t">
            <a:spAutoFit/>
          </a:bodyPr>
          <a:lstStyle/>
          <a:p>
            <a:pPr marL="457200" indent="-457200" algn="l">
              <a:lnSpc>
                <a:spcPct val="200000"/>
              </a:lnSpc>
              <a:buFont typeface="Arial" panose="020B0604020202020204" pitchFamily="34" charset="0"/>
              <a:buChar char="•"/>
            </a:pPr>
            <a:r>
              <a:rPr lang="en-US" sz="3058" dirty="0">
                <a:solidFill>
                  <a:srgbClr val="000000"/>
                </a:solidFill>
                <a:latin typeface="Arial" panose="020B0604020202020204" pitchFamily="34" charset="0"/>
                <a:ea typeface="Open Sauce"/>
                <a:cs typeface="Arial" panose="020B0604020202020204" pitchFamily="34" charset="0"/>
                <a:sym typeface="Open Sauce"/>
              </a:rPr>
              <a:t>You will be </a:t>
            </a:r>
            <a:r>
              <a:rPr lang="en-US" sz="3058" b="1" dirty="0">
                <a:solidFill>
                  <a:srgbClr val="000000"/>
                </a:solidFill>
                <a:latin typeface="Arial" panose="020B0604020202020204" pitchFamily="34" charset="0"/>
                <a:ea typeface="Open Sauce"/>
                <a:cs typeface="Arial" panose="020B0604020202020204" pitchFamily="34" charset="0"/>
                <a:sym typeface="Open Sauce"/>
              </a:rPr>
              <a:t>non-compliant</a:t>
            </a:r>
            <a:r>
              <a:rPr lang="en-US" sz="3058" dirty="0">
                <a:solidFill>
                  <a:srgbClr val="000000"/>
                </a:solidFill>
                <a:latin typeface="Arial" panose="020B0604020202020204" pitchFamily="34" charset="0"/>
                <a:ea typeface="Open Sauce"/>
                <a:cs typeface="Arial" panose="020B0604020202020204" pitchFamily="34" charset="0"/>
                <a:sym typeface="Open Sauce"/>
              </a:rPr>
              <a:t> with the conditions of your </a:t>
            </a:r>
            <a:r>
              <a:rPr lang="en-US" sz="3058" b="1" dirty="0">
                <a:solidFill>
                  <a:srgbClr val="000000"/>
                </a:solidFill>
                <a:latin typeface="Arial" panose="020B0604020202020204" pitchFamily="34" charset="0"/>
                <a:ea typeface="Open Sauce"/>
                <a:cs typeface="Arial" panose="020B0604020202020204" pitchFamily="34" charset="0"/>
                <a:sym typeface="Open Sauce"/>
              </a:rPr>
              <a:t>Student VISA </a:t>
            </a:r>
          </a:p>
          <a:p>
            <a:pPr marL="457200" indent="-457200" algn="l">
              <a:lnSpc>
                <a:spcPct val="200000"/>
              </a:lnSpc>
              <a:buFont typeface="Arial" panose="020B0604020202020204" pitchFamily="34" charset="0"/>
              <a:buChar char="•"/>
            </a:pPr>
            <a:r>
              <a:rPr lang="en-US" sz="3058" dirty="0">
                <a:solidFill>
                  <a:srgbClr val="000000"/>
                </a:solidFill>
                <a:latin typeface="Arial" panose="020B0604020202020204" pitchFamily="34" charset="0"/>
                <a:ea typeface="Open Sauce"/>
                <a:cs typeface="Arial" panose="020B0604020202020204" pitchFamily="34" charset="0"/>
                <a:sym typeface="Open Sauce"/>
              </a:rPr>
              <a:t>Your </a:t>
            </a:r>
            <a:r>
              <a:rPr lang="en-US" sz="3058" b="1" dirty="0" err="1">
                <a:solidFill>
                  <a:srgbClr val="000000"/>
                </a:solidFill>
                <a:latin typeface="Arial" panose="020B0604020202020204" pitchFamily="34" charset="0"/>
                <a:ea typeface="Open Sauce"/>
                <a:cs typeface="Arial" panose="020B0604020202020204" pitchFamily="34" charset="0"/>
                <a:sym typeface="Open Sauce"/>
              </a:rPr>
              <a:t>CoE</a:t>
            </a:r>
            <a:r>
              <a:rPr lang="en-US" sz="3058" dirty="0">
                <a:solidFill>
                  <a:srgbClr val="000000"/>
                </a:solidFill>
                <a:latin typeface="Arial" panose="020B0604020202020204" pitchFamily="34" charset="0"/>
                <a:ea typeface="Open Sauce"/>
                <a:cs typeface="Arial" panose="020B0604020202020204" pitchFamily="34" charset="0"/>
                <a:sym typeface="Open Sauce"/>
              </a:rPr>
              <a:t> will be cancelled, and the </a:t>
            </a:r>
            <a:r>
              <a:rPr lang="en-US" sz="3058" b="1" dirty="0">
                <a:solidFill>
                  <a:srgbClr val="000000"/>
                </a:solidFill>
                <a:latin typeface="Arial" panose="020B0604020202020204" pitchFamily="34" charset="0"/>
                <a:ea typeface="Open Sauce"/>
                <a:cs typeface="Arial" panose="020B0604020202020204" pitchFamily="34" charset="0"/>
                <a:sym typeface="Open Sauce"/>
              </a:rPr>
              <a:t>DHA</a:t>
            </a:r>
            <a:r>
              <a:rPr lang="en-US" sz="3058" dirty="0">
                <a:solidFill>
                  <a:srgbClr val="000000"/>
                </a:solidFill>
                <a:latin typeface="Arial" panose="020B0604020202020204" pitchFamily="34" charset="0"/>
                <a:ea typeface="Open Sauce"/>
                <a:cs typeface="Arial" panose="020B0604020202020204" pitchFamily="34" charset="0"/>
                <a:sym typeface="Open Sauce"/>
              </a:rPr>
              <a:t> will be informed</a:t>
            </a:r>
          </a:p>
          <a:p>
            <a:pPr marL="457200" indent="-457200" algn="l">
              <a:lnSpc>
                <a:spcPct val="200000"/>
              </a:lnSpc>
              <a:buFont typeface="Arial" panose="020B0604020202020204" pitchFamily="34" charset="0"/>
              <a:buChar char="•"/>
            </a:pPr>
            <a:r>
              <a:rPr lang="en-US" sz="3058" dirty="0">
                <a:solidFill>
                  <a:srgbClr val="000000"/>
                </a:solidFill>
                <a:latin typeface="Arial" panose="020B0604020202020204" pitchFamily="34" charset="0"/>
                <a:ea typeface="Open Sauce"/>
                <a:cs typeface="Arial" panose="020B0604020202020204" pitchFamily="34" charset="0"/>
                <a:sym typeface="Open Sauce"/>
              </a:rPr>
              <a:t>You </a:t>
            </a:r>
            <a:r>
              <a:rPr lang="en-US" sz="3058" b="1" dirty="0">
                <a:solidFill>
                  <a:srgbClr val="000000"/>
                </a:solidFill>
                <a:latin typeface="Arial" panose="020B0604020202020204" pitchFamily="34" charset="0"/>
                <a:ea typeface="Open Sauce"/>
                <a:cs typeface="Arial" panose="020B0604020202020204" pitchFamily="34" charset="0"/>
                <a:sym typeface="Open Sauce"/>
              </a:rPr>
              <a:t>will not have access </a:t>
            </a:r>
            <a:r>
              <a:rPr lang="en-US" sz="3058" dirty="0">
                <a:solidFill>
                  <a:srgbClr val="000000"/>
                </a:solidFill>
                <a:latin typeface="Arial" panose="020B0604020202020204" pitchFamily="34" charset="0"/>
                <a:ea typeface="Open Sauce"/>
                <a:cs typeface="Arial" panose="020B0604020202020204" pitchFamily="34" charset="0"/>
                <a:sym typeface="Open Sauce"/>
              </a:rPr>
              <a:t>to your </a:t>
            </a:r>
            <a:r>
              <a:rPr lang="en-US" sz="3058" b="1" dirty="0" err="1">
                <a:solidFill>
                  <a:srgbClr val="000000"/>
                </a:solidFill>
                <a:latin typeface="Arial" panose="020B0604020202020204" pitchFamily="34" charset="0"/>
                <a:ea typeface="Open Sauce"/>
                <a:cs typeface="Arial" panose="020B0604020202020204" pitchFamily="34" charset="0"/>
                <a:sym typeface="Open Sauce"/>
              </a:rPr>
              <a:t>myGCA</a:t>
            </a:r>
            <a:r>
              <a:rPr lang="en-US" sz="3058" dirty="0">
                <a:solidFill>
                  <a:srgbClr val="000000"/>
                </a:solidFill>
                <a:latin typeface="Arial" panose="020B0604020202020204" pitchFamily="34" charset="0"/>
                <a:ea typeface="Open Sauce"/>
                <a:cs typeface="Arial" panose="020B0604020202020204" pitchFamily="34" charset="0"/>
                <a:sym typeface="Open Sauce"/>
              </a:rPr>
              <a:t> account</a:t>
            </a:r>
          </a:p>
          <a:p>
            <a:pPr marL="457200" indent="-457200" algn="l">
              <a:lnSpc>
                <a:spcPct val="200000"/>
              </a:lnSpc>
              <a:buFont typeface="Arial" panose="020B0604020202020204" pitchFamily="34" charset="0"/>
              <a:buChar char="•"/>
            </a:pPr>
            <a:r>
              <a:rPr lang="en-US" sz="3058" dirty="0">
                <a:solidFill>
                  <a:srgbClr val="000000"/>
                </a:solidFill>
                <a:latin typeface="Arial" panose="020B0604020202020204" pitchFamily="34" charset="0"/>
                <a:ea typeface="Open Sauce"/>
                <a:cs typeface="Arial" panose="020B0604020202020204" pitchFamily="34" charset="0"/>
                <a:sym typeface="Open Sauce"/>
              </a:rPr>
              <a:t>You </a:t>
            </a:r>
            <a:r>
              <a:rPr lang="en-US" sz="3058" b="1" dirty="0">
                <a:solidFill>
                  <a:srgbClr val="000000"/>
                </a:solidFill>
                <a:latin typeface="Arial" panose="020B0604020202020204" pitchFamily="34" charset="0"/>
                <a:ea typeface="Open Sauce"/>
                <a:cs typeface="Arial" panose="020B0604020202020204" pitchFamily="34" charset="0"/>
                <a:sym typeface="Open Sauce"/>
              </a:rPr>
              <a:t>will not have access </a:t>
            </a:r>
            <a:r>
              <a:rPr lang="en-US" sz="3058" dirty="0">
                <a:solidFill>
                  <a:srgbClr val="000000"/>
                </a:solidFill>
                <a:latin typeface="Arial" panose="020B0604020202020204" pitchFamily="34" charset="0"/>
                <a:ea typeface="Open Sauce"/>
                <a:cs typeface="Arial" panose="020B0604020202020204" pitchFamily="34" charset="0"/>
                <a:sym typeface="Open Sauce"/>
              </a:rPr>
              <a:t>to our online course materials on </a:t>
            </a:r>
            <a:r>
              <a:rPr lang="en-US" sz="3058" b="1" dirty="0">
                <a:solidFill>
                  <a:srgbClr val="000000"/>
                </a:solidFill>
                <a:latin typeface="Arial" panose="020B0604020202020204" pitchFamily="34" charset="0"/>
                <a:ea typeface="Open Sauce"/>
                <a:cs typeface="Arial" panose="020B0604020202020204" pitchFamily="34" charset="0"/>
                <a:sym typeface="Open Sauce"/>
              </a:rPr>
              <a:t>Moodle</a:t>
            </a:r>
          </a:p>
          <a:p>
            <a:pPr marL="457200" indent="-457200" algn="l">
              <a:lnSpc>
                <a:spcPct val="200000"/>
              </a:lnSpc>
              <a:buFont typeface="Arial" panose="020B0604020202020204" pitchFamily="34" charset="0"/>
              <a:buChar char="•"/>
            </a:pPr>
            <a:r>
              <a:rPr lang="en-US" sz="3058" dirty="0">
                <a:solidFill>
                  <a:srgbClr val="000000"/>
                </a:solidFill>
                <a:latin typeface="Arial" panose="020B0604020202020204" pitchFamily="34" charset="0"/>
                <a:ea typeface="Open Sauce"/>
                <a:cs typeface="Arial" panose="020B0604020202020204" pitchFamily="34" charset="0"/>
                <a:sym typeface="Open Sauce"/>
              </a:rPr>
              <a:t>You </a:t>
            </a:r>
            <a:r>
              <a:rPr lang="en-US" sz="3058" b="1" dirty="0">
                <a:solidFill>
                  <a:srgbClr val="000000"/>
                </a:solidFill>
                <a:latin typeface="Arial" panose="020B0604020202020204" pitchFamily="34" charset="0"/>
                <a:ea typeface="Open Sauce"/>
                <a:cs typeface="Arial" panose="020B0604020202020204" pitchFamily="34" charset="0"/>
                <a:sym typeface="Open Sauce"/>
              </a:rPr>
              <a:t>cannot</a:t>
            </a:r>
            <a:r>
              <a:rPr lang="en-US" sz="3058" dirty="0">
                <a:solidFill>
                  <a:srgbClr val="000000"/>
                </a:solidFill>
                <a:latin typeface="Arial" panose="020B0604020202020204" pitchFamily="34" charset="0"/>
                <a:ea typeface="Open Sauce"/>
                <a:cs typeface="Arial" panose="020B0604020202020204" pitchFamily="34" charset="0"/>
                <a:sym typeface="Open Sauce"/>
              </a:rPr>
              <a:t> sit </a:t>
            </a:r>
            <a:r>
              <a:rPr lang="en-US" sz="3058" b="1" dirty="0">
                <a:solidFill>
                  <a:srgbClr val="000000"/>
                </a:solidFill>
                <a:latin typeface="Arial" panose="020B0604020202020204" pitchFamily="34" charset="0"/>
                <a:ea typeface="Open Sauce"/>
                <a:cs typeface="Arial" panose="020B0604020202020204" pitchFamily="34" charset="0"/>
                <a:sym typeface="Open Sauce"/>
              </a:rPr>
              <a:t>assessments</a:t>
            </a:r>
          </a:p>
          <a:p>
            <a:pPr marL="457200" indent="-457200" algn="l">
              <a:lnSpc>
                <a:spcPct val="200000"/>
              </a:lnSpc>
              <a:buFont typeface="Arial" panose="020B0604020202020204" pitchFamily="34" charset="0"/>
              <a:buChar char="•"/>
            </a:pPr>
            <a:r>
              <a:rPr lang="en-US" sz="3058" dirty="0">
                <a:solidFill>
                  <a:srgbClr val="000000"/>
                </a:solidFill>
                <a:latin typeface="Arial" panose="020B0604020202020204" pitchFamily="34" charset="0"/>
                <a:ea typeface="Open Sauce"/>
                <a:cs typeface="Arial" panose="020B0604020202020204" pitchFamily="34" charset="0"/>
                <a:sym typeface="Open Sauce"/>
              </a:rPr>
              <a:t>You may be reported to </a:t>
            </a:r>
            <a:r>
              <a:rPr lang="en-US" sz="3058" b="1" dirty="0">
                <a:solidFill>
                  <a:srgbClr val="000000"/>
                </a:solidFill>
                <a:latin typeface="Arial" panose="020B0604020202020204" pitchFamily="34" charset="0"/>
                <a:ea typeface="Open Sauce"/>
                <a:cs typeface="Arial" panose="020B0604020202020204" pitchFamily="34" charset="0"/>
                <a:sym typeface="Open Sauce"/>
              </a:rPr>
              <a:t>debt collectors</a:t>
            </a:r>
          </a:p>
        </p:txBody>
      </p:sp>
    </p:spTree>
    <p:extLst>
      <p:ext uri="{BB962C8B-B14F-4D97-AF65-F5344CB8AC3E}">
        <p14:creationId xmlns:p14="http://schemas.microsoft.com/office/powerpoint/2010/main" val="7346220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3"/>
          <p:cNvSpPr/>
          <p:nvPr/>
        </p:nvSpPr>
        <p:spPr>
          <a:xfrm>
            <a:off x="4156391" y="2144828"/>
            <a:ext cx="12948450" cy="6962832"/>
          </a:xfrm>
          <a:custGeom>
            <a:avLst/>
            <a:gdLst/>
            <a:ahLst/>
            <a:cxnLst/>
            <a:rect l="l" t="t" r="r" b="b"/>
            <a:pathLst>
              <a:path w="12948450" h="6962832">
                <a:moveTo>
                  <a:pt x="0" y="0"/>
                </a:moveTo>
                <a:lnTo>
                  <a:pt x="12948451" y="0"/>
                </a:lnTo>
                <a:lnTo>
                  <a:pt x="12948451" y="6962831"/>
                </a:lnTo>
                <a:lnTo>
                  <a:pt x="0" y="6962831"/>
                </a:lnTo>
                <a:lnTo>
                  <a:pt x="0" y="0"/>
                </a:lnTo>
                <a:close/>
              </a:path>
            </a:pathLst>
          </a:custGeom>
          <a:blipFill>
            <a:blip r:embed="rId3"/>
            <a:stretch>
              <a:fillRect t="-9413"/>
            </a:stretch>
          </a:blipFill>
        </p:spPr>
        <p:txBody>
          <a:bodyPr/>
          <a:lstStyle/>
          <a:p>
            <a:endParaRPr lang="en-IN"/>
          </a:p>
        </p:txBody>
      </p:sp>
      <p:grpSp>
        <p:nvGrpSpPr>
          <p:cNvPr id="4" name="Group 4"/>
          <p:cNvGrpSpPr/>
          <p:nvPr/>
        </p:nvGrpSpPr>
        <p:grpSpPr>
          <a:xfrm>
            <a:off x="2553258" y="2144828"/>
            <a:ext cx="14143311" cy="6603454"/>
            <a:chOff x="0" y="0"/>
            <a:chExt cx="3724987" cy="1739181"/>
          </a:xfrm>
          <a:solidFill>
            <a:srgbClr val="CC0000"/>
          </a:solidFill>
        </p:grpSpPr>
        <p:sp>
          <p:nvSpPr>
            <p:cNvPr id="5" name="Freeform 5"/>
            <p:cNvSpPr/>
            <p:nvPr/>
          </p:nvSpPr>
          <p:spPr>
            <a:xfrm>
              <a:off x="0" y="0"/>
              <a:ext cx="3724987" cy="1739181"/>
            </a:xfrm>
            <a:custGeom>
              <a:avLst/>
              <a:gdLst/>
              <a:ahLst/>
              <a:cxnLst/>
              <a:rect l="l" t="t" r="r" b="b"/>
              <a:pathLst>
                <a:path w="3724987" h="1739181">
                  <a:moveTo>
                    <a:pt x="0" y="0"/>
                  </a:moveTo>
                  <a:lnTo>
                    <a:pt x="3724987" y="0"/>
                  </a:lnTo>
                  <a:lnTo>
                    <a:pt x="3724987" y="1739181"/>
                  </a:lnTo>
                  <a:lnTo>
                    <a:pt x="0" y="1739181"/>
                  </a:lnTo>
                  <a:close/>
                </a:path>
              </a:pathLst>
            </a:custGeom>
            <a:grpFill/>
          </p:spPr>
          <p:txBody>
            <a:bodyPr/>
            <a:lstStyle/>
            <a:p>
              <a:endParaRPr lang="en-IN">
                <a:solidFill>
                  <a:srgbClr val="C00000"/>
                </a:solidFill>
              </a:endParaRPr>
            </a:p>
          </p:txBody>
        </p:sp>
        <p:sp>
          <p:nvSpPr>
            <p:cNvPr id="6" name="TextBox 6"/>
            <p:cNvSpPr txBox="1"/>
            <p:nvPr/>
          </p:nvSpPr>
          <p:spPr>
            <a:xfrm>
              <a:off x="0" y="-38100"/>
              <a:ext cx="3724987" cy="1777281"/>
            </a:xfrm>
            <a:prstGeom prst="rect">
              <a:avLst/>
            </a:prstGeom>
            <a:grpFill/>
          </p:spPr>
          <p:txBody>
            <a:bodyPr lIns="50800" tIns="50800" rIns="50800" bIns="50800" rtlCol="0" anchor="ctr"/>
            <a:lstStyle/>
            <a:p>
              <a:pPr algn="ctr">
                <a:lnSpc>
                  <a:spcPts val="2659"/>
                </a:lnSpc>
                <a:spcBef>
                  <a:spcPct val="0"/>
                </a:spcBef>
              </a:pPr>
              <a:endParaRPr>
                <a:solidFill>
                  <a:srgbClr val="C00000"/>
                </a:solidFill>
              </a:endParaRPr>
            </a:p>
          </p:txBody>
        </p:sp>
      </p:grpSp>
      <p:sp>
        <p:nvSpPr>
          <p:cNvPr id="11" name="TextBox 11"/>
          <p:cNvSpPr txBox="1"/>
          <p:nvPr/>
        </p:nvSpPr>
        <p:spPr>
          <a:xfrm>
            <a:off x="8809241" y="2558232"/>
            <a:ext cx="7087056" cy="5776646"/>
          </a:xfrm>
          <a:prstGeom prst="rect">
            <a:avLst/>
          </a:prstGeom>
        </p:spPr>
        <p:txBody>
          <a:bodyPr lIns="0" tIns="0" rIns="0" bIns="0" rtlCol="0" anchor="t">
            <a:spAutoFit/>
          </a:bodyPr>
          <a:lstStyle/>
          <a:p>
            <a:pPr algn="ctr">
              <a:lnSpc>
                <a:spcPts val="11400"/>
              </a:lnSpc>
            </a:pPr>
            <a:r>
              <a:rPr lang="en-US" sz="8800" dirty="0">
                <a:solidFill>
                  <a:srgbClr val="FFFFFF"/>
                </a:solidFill>
                <a:latin typeface="Caladea Bold"/>
                <a:ea typeface="Caladea Bold"/>
                <a:cs typeface="Caladea Bold"/>
                <a:sym typeface="Caladea Bold"/>
              </a:rPr>
              <a:t>Thank you and</a:t>
            </a:r>
          </a:p>
          <a:p>
            <a:pPr algn="ctr">
              <a:lnSpc>
                <a:spcPts val="11400"/>
              </a:lnSpc>
            </a:pPr>
            <a:r>
              <a:rPr lang="en-US" sz="8800" dirty="0">
                <a:solidFill>
                  <a:srgbClr val="FFFFFF"/>
                </a:solidFill>
                <a:latin typeface="Caladea Bold"/>
                <a:ea typeface="Caladea Bold"/>
                <a:cs typeface="Caladea Bold"/>
                <a:sym typeface="Caladea Bold"/>
              </a:rPr>
              <a:t>Welcome to UBSS!!</a:t>
            </a:r>
          </a:p>
        </p:txBody>
      </p:sp>
      <p:sp>
        <p:nvSpPr>
          <p:cNvPr id="13" name="Freeform 13"/>
          <p:cNvSpPr/>
          <p:nvPr/>
        </p:nvSpPr>
        <p:spPr>
          <a:xfrm>
            <a:off x="16991732" y="9000257"/>
            <a:ext cx="1087605" cy="1087605"/>
          </a:xfrm>
          <a:custGeom>
            <a:avLst/>
            <a:gdLst/>
            <a:ahLst/>
            <a:cxnLst/>
            <a:rect l="l" t="t" r="r" b="b"/>
            <a:pathLst>
              <a:path w="1087605" h="1087605">
                <a:moveTo>
                  <a:pt x="0" y="0"/>
                </a:moveTo>
                <a:lnTo>
                  <a:pt x="1087606" y="0"/>
                </a:lnTo>
                <a:lnTo>
                  <a:pt x="1087606" y="1087606"/>
                </a:lnTo>
                <a:lnTo>
                  <a:pt x="0" y="1087606"/>
                </a:lnTo>
                <a:lnTo>
                  <a:pt x="0" y="0"/>
                </a:lnTo>
                <a:close/>
              </a:path>
            </a:pathLst>
          </a:custGeom>
          <a:blipFill>
            <a:blip r:embed="rId4"/>
            <a:stretch>
              <a:fillRect/>
            </a:stretch>
          </a:blipFill>
        </p:spPr>
        <p:txBody>
          <a:bodyPr/>
          <a:lstStyle/>
          <a:p>
            <a:endParaRPr lang="en-IN"/>
          </a:p>
        </p:txBody>
      </p:sp>
      <p:sp>
        <p:nvSpPr>
          <p:cNvPr id="14" name="Freeform 14"/>
          <p:cNvSpPr/>
          <p:nvPr/>
        </p:nvSpPr>
        <p:spPr>
          <a:xfrm>
            <a:off x="16938781" y="2631663"/>
            <a:ext cx="1193506" cy="1193506"/>
          </a:xfrm>
          <a:custGeom>
            <a:avLst/>
            <a:gdLst/>
            <a:ahLst/>
            <a:cxnLst/>
            <a:rect l="l" t="t" r="r" b="b"/>
            <a:pathLst>
              <a:path w="1193506" h="1193506">
                <a:moveTo>
                  <a:pt x="0" y="0"/>
                </a:moveTo>
                <a:lnTo>
                  <a:pt x="1193506" y="0"/>
                </a:lnTo>
                <a:lnTo>
                  <a:pt x="1193506" y="1193507"/>
                </a:lnTo>
                <a:lnTo>
                  <a:pt x="0" y="1193507"/>
                </a:lnTo>
                <a:lnTo>
                  <a:pt x="0" y="0"/>
                </a:lnTo>
                <a:close/>
              </a:path>
            </a:pathLst>
          </a:custGeom>
          <a:blipFill>
            <a:blip r:embed="rId4"/>
            <a:stretch>
              <a:fillRect/>
            </a:stretch>
          </a:blipFill>
        </p:spPr>
        <p:txBody>
          <a:bodyPr/>
          <a:lstStyle/>
          <a:p>
            <a:endParaRPr lang="en-IN"/>
          </a:p>
        </p:txBody>
      </p:sp>
      <p:sp>
        <p:nvSpPr>
          <p:cNvPr id="15" name="Freeform 15"/>
          <p:cNvSpPr/>
          <p:nvPr/>
        </p:nvSpPr>
        <p:spPr>
          <a:xfrm>
            <a:off x="16211042" y="120628"/>
            <a:ext cx="1868295" cy="1758912"/>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4"/>
            <a:stretch>
              <a:fillRect/>
            </a:stretch>
          </a:blipFill>
        </p:spPr>
        <p:txBody>
          <a:bodyPr/>
          <a:lstStyle/>
          <a:p>
            <a:endParaRPr lang="en-IN"/>
          </a:p>
        </p:txBody>
      </p:sp>
      <p:sp>
        <p:nvSpPr>
          <p:cNvPr id="16" name="Freeform 16"/>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5"/>
            <a:stretch>
              <a:fillRect t="-2846" b="-1156"/>
            </a:stretch>
          </a:blipFill>
        </p:spPr>
        <p:txBody>
          <a:bodyPr/>
          <a:lstStyle/>
          <a:p>
            <a:endParaRPr lang="en-IN"/>
          </a:p>
        </p:txBody>
      </p:sp>
      <p:pic>
        <p:nvPicPr>
          <p:cNvPr id="12" name="Picture 11"/>
          <p:cNvPicPr>
            <a:picLocks noChangeAspect="1"/>
          </p:cNvPicPr>
          <p:nvPr/>
        </p:nvPicPr>
        <p:blipFill>
          <a:blip r:embed="rId6"/>
          <a:stretch>
            <a:fillRect/>
          </a:stretch>
        </p:blipFill>
        <p:spPr>
          <a:xfrm>
            <a:off x="345965" y="3119727"/>
            <a:ext cx="7912555" cy="4653655"/>
          </a:xfrm>
          <a:prstGeom prst="rect">
            <a:avLst/>
          </a:prstGeom>
        </p:spPr>
      </p:pic>
    </p:spTree>
    <p:extLst>
      <p:ext uri="{BB962C8B-B14F-4D97-AF65-F5344CB8AC3E}">
        <p14:creationId xmlns:p14="http://schemas.microsoft.com/office/powerpoint/2010/main" val="3385050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sp>
        <p:nvSpPr>
          <p:cNvPr id="3" name="Freeform 4"/>
          <p:cNvSpPr/>
          <p:nvPr/>
        </p:nvSpPr>
        <p:spPr>
          <a:xfrm>
            <a:off x="14185556" y="1116069"/>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4" name="Freeform 5"/>
          <p:cNvSpPr/>
          <p:nvPr/>
        </p:nvSpPr>
        <p:spPr>
          <a:xfrm>
            <a:off x="15568891" y="199137"/>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5" name="Group 6"/>
          <p:cNvGrpSpPr/>
          <p:nvPr/>
        </p:nvGrpSpPr>
        <p:grpSpPr>
          <a:xfrm>
            <a:off x="435479" y="2063081"/>
            <a:ext cx="10093091" cy="907021"/>
            <a:chOff x="0" y="0"/>
            <a:chExt cx="6783468" cy="609600"/>
          </a:xfrm>
        </p:grpSpPr>
        <p:sp>
          <p:nvSpPr>
            <p:cNvPr id="6" name="Freeform 7"/>
            <p:cNvSpPr/>
            <p:nvPr/>
          </p:nvSpPr>
          <p:spPr>
            <a:xfrm>
              <a:off x="0" y="0"/>
              <a:ext cx="6783468" cy="609600"/>
            </a:xfrm>
            <a:custGeom>
              <a:avLst/>
              <a:gdLst/>
              <a:ahLst/>
              <a:cxnLst/>
              <a:rect l="l" t="t" r="r" b="b"/>
              <a:pathLst>
                <a:path w="6783468" h="609600">
                  <a:moveTo>
                    <a:pt x="203200" y="0"/>
                  </a:moveTo>
                  <a:lnTo>
                    <a:pt x="6580268" y="0"/>
                  </a:lnTo>
                  <a:lnTo>
                    <a:pt x="6783468" y="609600"/>
                  </a:lnTo>
                  <a:lnTo>
                    <a:pt x="0" y="609600"/>
                  </a:lnTo>
                  <a:lnTo>
                    <a:pt x="203200" y="0"/>
                  </a:lnTo>
                  <a:close/>
                </a:path>
              </a:pathLst>
            </a:custGeom>
            <a:solidFill>
              <a:srgbClr val="CC0922"/>
            </a:solidFill>
          </p:spPr>
          <p:txBody>
            <a:bodyPr/>
            <a:lstStyle/>
            <a:p>
              <a:endParaRPr lang="en-IN"/>
            </a:p>
          </p:txBody>
        </p:sp>
        <p:sp>
          <p:nvSpPr>
            <p:cNvPr id="7" name="TextBox 8"/>
            <p:cNvSpPr txBox="1"/>
            <p:nvPr/>
          </p:nvSpPr>
          <p:spPr>
            <a:xfrm>
              <a:off x="127000" y="19050"/>
              <a:ext cx="6529468" cy="590550"/>
            </a:xfrm>
            <a:prstGeom prst="rect">
              <a:avLst/>
            </a:prstGeom>
          </p:spPr>
          <p:txBody>
            <a:bodyPr lIns="50800" tIns="50800" rIns="50800" bIns="50800" rtlCol="0" anchor="ctr"/>
            <a:lstStyle/>
            <a:p>
              <a:pPr algn="ctr">
                <a:lnSpc>
                  <a:spcPts val="2574"/>
                </a:lnSpc>
              </a:pPr>
              <a:endParaRPr/>
            </a:p>
          </p:txBody>
        </p:sp>
      </p:grpSp>
      <p:sp>
        <p:nvSpPr>
          <p:cNvPr id="9" name="TextBox 10"/>
          <p:cNvSpPr txBox="1"/>
          <p:nvPr/>
        </p:nvSpPr>
        <p:spPr>
          <a:xfrm>
            <a:off x="955343" y="2048131"/>
            <a:ext cx="6804089" cy="873070"/>
          </a:xfrm>
          <a:prstGeom prst="rect">
            <a:avLst/>
          </a:prstGeom>
        </p:spPr>
        <p:txBody>
          <a:bodyPr lIns="0" tIns="0" rIns="0" bIns="0" rtlCol="0" anchor="t">
            <a:spAutoFit/>
          </a:bodyPr>
          <a:lstStyle/>
          <a:p>
            <a:pPr algn="l">
              <a:lnSpc>
                <a:spcPts val="7000"/>
              </a:lnSpc>
              <a:spcBef>
                <a:spcPct val="0"/>
              </a:spcBef>
            </a:pPr>
            <a:r>
              <a:rPr lang="en-US" sz="5000">
                <a:solidFill>
                  <a:srgbClr val="FFFFFF"/>
                </a:solidFill>
                <a:latin typeface="Droid Serif Bold"/>
                <a:ea typeface="Droid Serif Bold"/>
                <a:cs typeface="Droid Serif Bold"/>
                <a:sym typeface="Droid Serif Bold"/>
              </a:rPr>
              <a:t>Introduction to UBSS</a:t>
            </a:r>
          </a:p>
        </p:txBody>
      </p:sp>
      <p:sp>
        <p:nvSpPr>
          <p:cNvPr id="10" name="TextBox 11"/>
          <p:cNvSpPr txBox="1"/>
          <p:nvPr/>
        </p:nvSpPr>
        <p:spPr>
          <a:xfrm>
            <a:off x="639460" y="3686069"/>
            <a:ext cx="10045012" cy="6155531"/>
          </a:xfrm>
          <a:prstGeom prst="rect">
            <a:avLst/>
          </a:prstGeom>
        </p:spPr>
        <p:txBody>
          <a:bodyPr lIns="0" tIns="0" rIns="0" bIns="0" rtlCol="0" anchor="t">
            <a:spAutoFit/>
          </a:bodyPr>
          <a:lstStyle/>
          <a:p>
            <a:pPr algn="l">
              <a:lnSpc>
                <a:spcPts val="3158"/>
              </a:lnSpc>
            </a:pPr>
            <a:r>
              <a:rPr lang="en-US" sz="2800" spc="-54" dirty="0">
                <a:solidFill>
                  <a:srgbClr val="000000"/>
                </a:solidFill>
                <a:latin typeface="Open Sauce"/>
                <a:ea typeface="Open Sauce"/>
                <a:cs typeface="Open Sauce"/>
                <a:sym typeface="Open Sauce"/>
              </a:rPr>
              <a:t>UBSS is a nationally </a:t>
            </a:r>
            <a:r>
              <a:rPr lang="en-US" sz="2800" spc="-54" dirty="0">
                <a:solidFill>
                  <a:srgbClr val="000000"/>
                </a:solidFill>
                <a:latin typeface="Arial" panose="020B0604020202020204" pitchFamily="34" charset="0"/>
                <a:ea typeface="Open Sauce"/>
                <a:cs typeface="Arial" panose="020B0604020202020204" pitchFamily="34" charset="0"/>
                <a:sym typeface="Open Sauce"/>
              </a:rPr>
              <a:t>recognised</a:t>
            </a:r>
            <a:r>
              <a:rPr lang="en-US" sz="2800" spc="-54" dirty="0">
                <a:solidFill>
                  <a:srgbClr val="000000"/>
                </a:solidFill>
                <a:latin typeface="Open Sauce"/>
                <a:ea typeface="Open Sauce"/>
                <a:cs typeface="Open Sauce"/>
                <a:sym typeface="Open Sauce"/>
              </a:rPr>
              <a:t> business school and higher </a:t>
            </a:r>
          </a:p>
          <a:p>
            <a:pPr algn="just">
              <a:lnSpc>
                <a:spcPts val="3158"/>
              </a:lnSpc>
            </a:pPr>
            <a:r>
              <a:rPr lang="en-US" sz="2800" spc="-54" dirty="0">
                <a:solidFill>
                  <a:srgbClr val="000000"/>
                </a:solidFill>
                <a:latin typeface="Open Sauce"/>
                <a:ea typeface="Open Sauce"/>
                <a:cs typeface="Open Sauce"/>
                <a:sym typeface="Open Sauce"/>
              </a:rPr>
              <a:t>education </a:t>
            </a:r>
            <a:r>
              <a:rPr lang="en-US" sz="2800" spc="-54" dirty="0">
                <a:solidFill>
                  <a:srgbClr val="000000"/>
                </a:solidFill>
                <a:latin typeface="Arial" panose="020B0604020202020204" pitchFamily="34" charset="0"/>
                <a:ea typeface="Open Sauce"/>
                <a:cs typeface="Arial" panose="020B0604020202020204" pitchFamily="34" charset="0"/>
                <a:sym typeface="Open Sauce"/>
              </a:rPr>
              <a:t>provider</a:t>
            </a:r>
            <a:r>
              <a:rPr lang="en-US" sz="2800" spc="-54" dirty="0">
                <a:solidFill>
                  <a:srgbClr val="000000"/>
                </a:solidFill>
                <a:latin typeface="Open Sauce"/>
                <a:ea typeface="Open Sauce"/>
                <a:cs typeface="Open Sauce"/>
                <a:sym typeface="Open Sauce"/>
              </a:rPr>
              <a:t> of undergraduate and postgraduate programs that prepare you for the challenges of the global business marketplace.</a:t>
            </a:r>
          </a:p>
          <a:p>
            <a:pPr algn="just">
              <a:lnSpc>
                <a:spcPts val="3158"/>
              </a:lnSpc>
            </a:pPr>
            <a:endParaRPr lang="en-US" sz="2700" spc="-54" dirty="0">
              <a:solidFill>
                <a:srgbClr val="000000"/>
              </a:solidFill>
              <a:latin typeface="Open Sauce"/>
              <a:ea typeface="Open Sauce"/>
              <a:cs typeface="Open Sauce"/>
              <a:sym typeface="Open Sauce"/>
            </a:endParaRPr>
          </a:p>
          <a:p>
            <a:pPr algn="just">
              <a:lnSpc>
                <a:spcPts val="3158"/>
              </a:lnSpc>
            </a:pPr>
            <a:r>
              <a:rPr lang="en-US" sz="2700" spc="-54" dirty="0">
                <a:solidFill>
                  <a:srgbClr val="CC0922"/>
                </a:solidFill>
                <a:latin typeface="Open Sauce Bold"/>
                <a:ea typeface="Open Sauce Bold"/>
                <a:cs typeface="Open Sauce Bold"/>
                <a:sym typeface="Open Sauce Bold"/>
              </a:rPr>
              <a:t>Our Programs </a:t>
            </a:r>
          </a:p>
          <a:p>
            <a:pPr algn="just">
              <a:lnSpc>
                <a:spcPts val="3158"/>
              </a:lnSpc>
            </a:pPr>
            <a:endParaRPr lang="en-US" sz="2700" spc="-54" dirty="0">
              <a:solidFill>
                <a:srgbClr val="CC0922"/>
              </a:solidFill>
              <a:latin typeface="Open Sauce Bold"/>
              <a:ea typeface="Open Sauce Bold"/>
              <a:cs typeface="Open Sauce Bold"/>
              <a:sym typeface="Open Sauce Bold"/>
            </a:endParaRPr>
          </a:p>
          <a:p>
            <a:pPr algn="just">
              <a:lnSpc>
                <a:spcPts val="3158"/>
              </a:lnSpc>
            </a:pPr>
            <a:r>
              <a:rPr lang="en-US" sz="2700" spc="-54" dirty="0">
                <a:solidFill>
                  <a:srgbClr val="000000"/>
                </a:solidFill>
                <a:latin typeface="Open Sauce"/>
                <a:ea typeface="Open Sauce"/>
                <a:cs typeface="Open Sauce"/>
                <a:sym typeface="Open Sauce"/>
              </a:rPr>
              <a:t>Bachelor of Accounting </a:t>
            </a:r>
          </a:p>
          <a:p>
            <a:pPr algn="just">
              <a:lnSpc>
                <a:spcPts val="3158"/>
              </a:lnSpc>
            </a:pPr>
            <a:endParaRPr lang="en-US" sz="2700" spc="-54" dirty="0">
              <a:solidFill>
                <a:srgbClr val="000000"/>
              </a:solidFill>
              <a:latin typeface="Open Sauce"/>
              <a:ea typeface="Open Sauce"/>
              <a:cs typeface="Open Sauce"/>
              <a:sym typeface="Open Sauce"/>
            </a:endParaRPr>
          </a:p>
          <a:p>
            <a:pPr algn="just">
              <a:lnSpc>
                <a:spcPts val="3158"/>
              </a:lnSpc>
            </a:pPr>
            <a:r>
              <a:rPr lang="en-US" sz="2700" spc="-54" dirty="0">
                <a:solidFill>
                  <a:srgbClr val="000000"/>
                </a:solidFill>
                <a:latin typeface="Open Sauce"/>
                <a:ea typeface="Open Sauce"/>
                <a:cs typeface="Open Sauce"/>
                <a:sym typeface="Open Sauce"/>
              </a:rPr>
              <a:t>Bachelor of Business</a:t>
            </a:r>
          </a:p>
          <a:p>
            <a:pPr algn="just">
              <a:lnSpc>
                <a:spcPts val="3158"/>
              </a:lnSpc>
            </a:pPr>
            <a:endParaRPr lang="en-US" sz="2700" spc="-54" dirty="0">
              <a:solidFill>
                <a:srgbClr val="000000"/>
              </a:solidFill>
              <a:latin typeface="Open Sauce"/>
              <a:ea typeface="Open Sauce"/>
              <a:cs typeface="Open Sauce"/>
              <a:sym typeface="Open Sauce"/>
            </a:endParaRPr>
          </a:p>
          <a:p>
            <a:pPr algn="just">
              <a:lnSpc>
                <a:spcPts val="3158"/>
              </a:lnSpc>
            </a:pPr>
            <a:r>
              <a:rPr lang="en-US" sz="2700" spc="-54" dirty="0">
                <a:solidFill>
                  <a:srgbClr val="000000"/>
                </a:solidFill>
                <a:latin typeface="Open Sauce"/>
                <a:ea typeface="Open Sauce"/>
                <a:cs typeface="Open Sauce"/>
                <a:sym typeface="Open Sauce"/>
              </a:rPr>
              <a:t>Master of Business Administration (MBA)</a:t>
            </a:r>
          </a:p>
          <a:p>
            <a:pPr lvl="1" algn="just">
              <a:lnSpc>
                <a:spcPts val="3158"/>
              </a:lnSpc>
            </a:pPr>
            <a:r>
              <a:rPr lang="en-US" sz="2700" i="1" spc="-54" dirty="0">
                <a:solidFill>
                  <a:srgbClr val="000000"/>
                </a:solidFill>
                <a:latin typeface="Open Sauce"/>
                <a:ea typeface="Open Sauce"/>
                <a:cs typeface="Open Sauce"/>
                <a:sym typeface="Open Sauce"/>
              </a:rPr>
              <a:t>Accounting</a:t>
            </a:r>
          </a:p>
          <a:p>
            <a:pPr lvl="1" algn="just">
              <a:lnSpc>
                <a:spcPts val="3158"/>
              </a:lnSpc>
            </a:pPr>
            <a:r>
              <a:rPr lang="en-US" sz="2700" i="1" spc="-54" dirty="0">
                <a:solidFill>
                  <a:srgbClr val="000000"/>
                </a:solidFill>
                <a:latin typeface="Open Sauce"/>
                <a:ea typeface="Open Sauce"/>
                <a:cs typeface="Open Sauce"/>
                <a:sym typeface="Open Sauce"/>
              </a:rPr>
              <a:t>Entrepreneurship</a:t>
            </a:r>
          </a:p>
          <a:p>
            <a:pPr lvl="1" algn="just">
              <a:lnSpc>
                <a:spcPts val="3158"/>
              </a:lnSpc>
            </a:pPr>
            <a:r>
              <a:rPr lang="en-US" sz="2700" i="1" spc="-54" dirty="0">
                <a:solidFill>
                  <a:srgbClr val="000000"/>
                </a:solidFill>
                <a:latin typeface="Open Sauce"/>
                <a:ea typeface="Open Sauce"/>
                <a:cs typeface="Open Sauce"/>
                <a:sym typeface="Open Sauce"/>
              </a:rPr>
              <a:t>IT Management</a:t>
            </a:r>
          </a:p>
        </p:txBody>
      </p:sp>
      <p:sp>
        <p:nvSpPr>
          <p:cNvPr id="17" name="Rectangle 16">
            <a:extLst>
              <a:ext uri="{FF2B5EF4-FFF2-40B4-BE49-F238E27FC236}">
                <a16:creationId xmlns:a16="http://schemas.microsoft.com/office/drawing/2014/main" id="{D095BB26-C34D-A69A-D16C-5C0AB50D85F8}"/>
              </a:ext>
            </a:extLst>
          </p:cNvPr>
          <p:cNvSpPr/>
          <p:nvPr/>
        </p:nvSpPr>
        <p:spPr>
          <a:xfrm>
            <a:off x="11264212" y="2667473"/>
            <a:ext cx="6147488" cy="6895627"/>
          </a:xfrm>
          <a:prstGeom prst="rect">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12"/>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4"/>
            <a:stretch>
              <a:fillRect t="-2895" b="-2895"/>
            </a:stretch>
          </a:blipFill>
        </p:spPr>
        <p:txBody>
          <a:bodyPr/>
          <a:lstStyle/>
          <a:p>
            <a:endParaRPr lang="en-IN"/>
          </a:p>
        </p:txBody>
      </p:sp>
      <p:sp>
        <p:nvSpPr>
          <p:cNvPr id="12" name="Freeform 3"/>
          <p:cNvSpPr/>
          <p:nvPr/>
        </p:nvSpPr>
        <p:spPr>
          <a:xfrm>
            <a:off x="17221200" y="9229725"/>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3"/>
            <a:stretch>
              <a:fillRect/>
            </a:stretch>
          </a:blipFill>
        </p:spPr>
        <p:txBody>
          <a:bodyPr/>
          <a:lstStyle/>
          <a:p>
            <a:endParaRPr lang="en-IN" dirty="0"/>
          </a:p>
        </p:txBody>
      </p:sp>
      <p:pic>
        <p:nvPicPr>
          <p:cNvPr id="14" name="Picture 13">
            <a:extLst>
              <a:ext uri="{FF2B5EF4-FFF2-40B4-BE49-F238E27FC236}">
                <a16:creationId xmlns:a16="http://schemas.microsoft.com/office/drawing/2014/main" id="{9556D0AE-8604-AC16-AF6B-DCF2DA0B570E}"/>
              </a:ext>
            </a:extLst>
          </p:cNvPr>
          <p:cNvPicPr>
            <a:picLocks noChangeAspect="1"/>
          </p:cNvPicPr>
          <p:nvPr/>
        </p:nvPicPr>
        <p:blipFill>
          <a:blip r:embed="rId5"/>
          <a:srcRect l="39260" t="60371" r="40356" b="24980"/>
          <a:stretch/>
        </p:blipFill>
        <p:spPr>
          <a:xfrm>
            <a:off x="11641180" y="3601811"/>
            <a:ext cx="5393552" cy="2422586"/>
          </a:xfrm>
          <a:prstGeom prst="rect">
            <a:avLst/>
          </a:prstGeom>
        </p:spPr>
      </p:pic>
      <p:pic>
        <p:nvPicPr>
          <p:cNvPr id="16" name="Picture 15">
            <a:extLst>
              <a:ext uri="{FF2B5EF4-FFF2-40B4-BE49-F238E27FC236}">
                <a16:creationId xmlns:a16="http://schemas.microsoft.com/office/drawing/2014/main" id="{7AA9BE43-11E5-9D0B-3B2E-AFEAA8EB383F}"/>
              </a:ext>
            </a:extLst>
          </p:cNvPr>
          <p:cNvPicPr>
            <a:picLocks noChangeAspect="1"/>
          </p:cNvPicPr>
          <p:nvPr/>
        </p:nvPicPr>
        <p:blipFill>
          <a:blip r:embed="rId5"/>
          <a:srcRect l="59859" t="60821" r="19182" b="25226"/>
          <a:stretch/>
        </p:blipFill>
        <p:spPr>
          <a:xfrm>
            <a:off x="11593901" y="6210299"/>
            <a:ext cx="5608267" cy="2333345"/>
          </a:xfrm>
          <a:prstGeom prst="rect">
            <a:avLst/>
          </a:prstGeom>
        </p:spPr>
      </p:pic>
      <p:sp>
        <p:nvSpPr>
          <p:cNvPr id="8" name="Freeform 9"/>
          <p:cNvSpPr/>
          <p:nvPr/>
        </p:nvSpPr>
        <p:spPr>
          <a:xfrm>
            <a:off x="13765474" y="8671798"/>
            <a:ext cx="1613588" cy="719306"/>
          </a:xfrm>
          <a:custGeom>
            <a:avLst/>
            <a:gdLst/>
            <a:ahLst/>
            <a:cxnLst/>
            <a:rect l="l" t="t" r="r" b="b"/>
            <a:pathLst>
              <a:path w="6147488" h="7067520">
                <a:moveTo>
                  <a:pt x="0" y="0"/>
                </a:moveTo>
                <a:lnTo>
                  <a:pt x="6147488" y="0"/>
                </a:lnTo>
                <a:lnTo>
                  <a:pt x="6147488" y="7067521"/>
                </a:lnTo>
                <a:lnTo>
                  <a:pt x="0" y="7067521"/>
                </a:lnTo>
                <a:lnTo>
                  <a:pt x="0" y="0"/>
                </a:lnTo>
                <a:close/>
              </a:path>
            </a:pathLst>
          </a:custGeom>
          <a:blipFill>
            <a:blip r:embed="rId6"/>
            <a:stretch>
              <a:fillRect t="-895213" r="-280983" b="12665"/>
            </a:stretch>
          </a:blipFill>
        </p:spPr>
        <p:txBody>
          <a:bodyPr/>
          <a:lstStyle/>
          <a:p>
            <a:endParaRPr lang="en-IN"/>
          </a:p>
        </p:txBody>
      </p:sp>
      <p:sp>
        <p:nvSpPr>
          <p:cNvPr id="18" name="TextBox 17">
            <a:extLst>
              <a:ext uri="{FF2B5EF4-FFF2-40B4-BE49-F238E27FC236}">
                <a16:creationId xmlns:a16="http://schemas.microsoft.com/office/drawing/2014/main" id="{9D92C0FF-19B9-064F-EF36-7D529A8E66DE}"/>
              </a:ext>
            </a:extLst>
          </p:cNvPr>
          <p:cNvSpPr txBox="1"/>
          <p:nvPr/>
        </p:nvSpPr>
        <p:spPr>
          <a:xfrm>
            <a:off x="11593901" y="2921201"/>
            <a:ext cx="5393552" cy="954107"/>
          </a:xfrm>
          <a:prstGeom prst="rect">
            <a:avLst/>
          </a:prstGeom>
          <a:noFill/>
        </p:spPr>
        <p:txBody>
          <a:bodyPr wrap="square" rtlCol="0">
            <a:spAutoFit/>
          </a:bodyPr>
          <a:lstStyle/>
          <a:p>
            <a:pPr algn="ctr"/>
            <a:r>
              <a:rPr lang="en-AU" sz="3200" b="1" dirty="0">
                <a:solidFill>
                  <a:schemeClr val="bg1"/>
                </a:solidFill>
              </a:rPr>
              <a:t>Student Experience Survey</a:t>
            </a:r>
          </a:p>
          <a:p>
            <a:pPr algn="ctr"/>
            <a:r>
              <a:rPr lang="en-AU" sz="2400" b="1" dirty="0">
                <a:solidFill>
                  <a:schemeClr val="bg1"/>
                </a:solidFill>
              </a:rPr>
              <a:t>(2023)</a:t>
            </a:r>
          </a:p>
        </p:txBody>
      </p:sp>
    </p:spTree>
    <p:extLst>
      <p:ext uri="{BB962C8B-B14F-4D97-AF65-F5344CB8AC3E}">
        <p14:creationId xmlns:p14="http://schemas.microsoft.com/office/powerpoint/2010/main" val="461106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grpSp>
        <p:nvGrpSpPr>
          <p:cNvPr id="3" name="Group 3"/>
          <p:cNvGrpSpPr/>
          <p:nvPr/>
        </p:nvGrpSpPr>
        <p:grpSpPr>
          <a:xfrm>
            <a:off x="200801" y="2108489"/>
            <a:ext cx="10048880" cy="869373"/>
            <a:chOff x="0" y="0"/>
            <a:chExt cx="7046221" cy="609600"/>
          </a:xfrm>
        </p:grpSpPr>
        <p:sp>
          <p:nvSpPr>
            <p:cNvPr id="4" name="Freeform 4"/>
            <p:cNvSpPr/>
            <p:nvPr/>
          </p:nvSpPr>
          <p:spPr>
            <a:xfrm>
              <a:off x="0" y="0"/>
              <a:ext cx="7046221" cy="609600"/>
            </a:xfrm>
            <a:custGeom>
              <a:avLst/>
              <a:gdLst/>
              <a:ahLst/>
              <a:cxnLst/>
              <a:rect l="l" t="t" r="r" b="b"/>
              <a:pathLst>
                <a:path w="7046221" h="609600">
                  <a:moveTo>
                    <a:pt x="203200" y="0"/>
                  </a:moveTo>
                  <a:lnTo>
                    <a:pt x="6843021" y="0"/>
                  </a:lnTo>
                  <a:lnTo>
                    <a:pt x="7046221" y="609600"/>
                  </a:lnTo>
                  <a:lnTo>
                    <a:pt x="0" y="609600"/>
                  </a:lnTo>
                  <a:lnTo>
                    <a:pt x="203200" y="0"/>
                  </a:lnTo>
                  <a:close/>
                </a:path>
              </a:pathLst>
            </a:custGeom>
            <a:solidFill>
              <a:srgbClr val="D70424"/>
            </a:solidFill>
          </p:spPr>
          <p:txBody>
            <a:bodyPr/>
            <a:lstStyle/>
            <a:p>
              <a:endParaRPr lang="en-IN">
                <a:solidFill>
                  <a:srgbClr val="C00000"/>
                </a:solidFill>
              </a:endParaRPr>
            </a:p>
          </p:txBody>
        </p:sp>
        <p:sp>
          <p:nvSpPr>
            <p:cNvPr id="5" name="TextBox 5"/>
            <p:cNvSpPr txBox="1"/>
            <p:nvPr/>
          </p:nvSpPr>
          <p:spPr>
            <a:xfrm>
              <a:off x="127000" y="19050"/>
              <a:ext cx="6792221" cy="590550"/>
            </a:xfrm>
            <a:prstGeom prst="rect">
              <a:avLst/>
            </a:prstGeom>
          </p:spPr>
          <p:txBody>
            <a:bodyPr lIns="50800" tIns="50800" rIns="50800" bIns="50800" rtlCol="0" anchor="ctr"/>
            <a:lstStyle/>
            <a:p>
              <a:pPr algn="ctr">
                <a:lnSpc>
                  <a:spcPts val="2574"/>
                </a:lnSpc>
              </a:pPr>
              <a:endParaRPr>
                <a:solidFill>
                  <a:srgbClr val="C00000"/>
                </a:solidFill>
              </a:endParaRPr>
            </a:p>
          </p:txBody>
        </p:sp>
      </p:grpSp>
      <p:sp>
        <p:nvSpPr>
          <p:cNvPr id="6" name="TextBox 6"/>
          <p:cNvSpPr txBox="1"/>
          <p:nvPr/>
        </p:nvSpPr>
        <p:spPr>
          <a:xfrm>
            <a:off x="10223177" y="7883860"/>
            <a:ext cx="656520" cy="323088"/>
          </a:xfrm>
          <a:prstGeom prst="rect">
            <a:avLst/>
          </a:prstGeom>
        </p:spPr>
        <p:txBody>
          <a:bodyPr lIns="0" tIns="0" rIns="0" bIns="0" rtlCol="0" anchor="t">
            <a:spAutoFit/>
          </a:bodyPr>
          <a:lstStyle/>
          <a:p>
            <a:pPr algn="ctr">
              <a:lnSpc>
                <a:spcPts val="2691"/>
              </a:lnSpc>
            </a:pPr>
            <a:r>
              <a:rPr lang="en-US" sz="2300" spc="-46">
                <a:solidFill>
                  <a:srgbClr val="FFFFFF"/>
                </a:solidFill>
                <a:latin typeface="Open Sauce Bold"/>
                <a:ea typeface="Open Sauce Bold"/>
                <a:cs typeface="Open Sauce Bold"/>
                <a:sym typeface="Open Sauce Bold"/>
              </a:rPr>
              <a:t>08</a:t>
            </a:r>
          </a:p>
        </p:txBody>
      </p:sp>
      <p:sp>
        <p:nvSpPr>
          <p:cNvPr id="7" name="Freeform 7"/>
          <p:cNvSpPr/>
          <p:nvPr/>
        </p:nvSpPr>
        <p:spPr>
          <a:xfrm>
            <a:off x="17221200" y="9229725"/>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3"/>
            <a:stretch>
              <a:fillRect/>
            </a:stretch>
          </a:blipFill>
        </p:spPr>
        <p:txBody>
          <a:bodyPr/>
          <a:lstStyle/>
          <a:p>
            <a:endParaRPr lang="en-IN"/>
          </a:p>
        </p:txBody>
      </p:sp>
      <p:sp>
        <p:nvSpPr>
          <p:cNvPr id="8" name="Freeform 8"/>
          <p:cNvSpPr/>
          <p:nvPr/>
        </p:nvSpPr>
        <p:spPr>
          <a:xfrm>
            <a:off x="14034254" y="1576235"/>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9" name="Freeform 9"/>
          <p:cNvSpPr/>
          <p:nvPr/>
        </p:nvSpPr>
        <p:spPr>
          <a:xfrm>
            <a:off x="15702145" y="280659"/>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sp>
        <p:nvSpPr>
          <p:cNvPr id="10" name="TextBox 10"/>
          <p:cNvSpPr txBox="1"/>
          <p:nvPr/>
        </p:nvSpPr>
        <p:spPr>
          <a:xfrm>
            <a:off x="671357" y="3538276"/>
            <a:ext cx="16945286" cy="6732612"/>
          </a:xfrm>
          <a:prstGeom prst="rect">
            <a:avLst/>
          </a:prstGeom>
        </p:spPr>
        <p:txBody>
          <a:bodyPr lIns="0" tIns="0" rIns="0" bIns="0" rtlCol="0" anchor="t">
            <a:spAutoFit/>
          </a:bodyPr>
          <a:lstStyle/>
          <a:p>
            <a:pPr algn="l">
              <a:lnSpc>
                <a:spcPts val="3509"/>
              </a:lnSpc>
            </a:pPr>
            <a:r>
              <a:rPr lang="en-US" sz="3000" spc="-60" dirty="0">
                <a:solidFill>
                  <a:srgbClr val="D70424"/>
                </a:solidFill>
                <a:latin typeface="Open Sauce Bold"/>
                <a:ea typeface="Open Sauce Bold"/>
                <a:cs typeface="Open Sauce Bold"/>
                <a:sym typeface="Open Sauce Bold"/>
              </a:rPr>
              <a:t>UBSS Mission</a:t>
            </a:r>
          </a:p>
          <a:p>
            <a:pPr algn="l">
              <a:lnSpc>
                <a:spcPts val="3509"/>
              </a:lnSpc>
            </a:pPr>
            <a:r>
              <a:rPr lang="en-US" sz="3000" spc="-60" dirty="0">
                <a:solidFill>
                  <a:srgbClr val="000000"/>
                </a:solidFill>
                <a:latin typeface="Open Sauce"/>
                <a:ea typeface="Open Sauce"/>
                <a:cs typeface="Open Sauce"/>
                <a:sym typeface="Open Sauce"/>
              </a:rPr>
              <a:t>UBSS launches careers for the entrepreneurs of the future</a:t>
            </a:r>
          </a:p>
          <a:p>
            <a:pPr algn="l">
              <a:lnSpc>
                <a:spcPts val="3509"/>
              </a:lnSpc>
            </a:pPr>
            <a:endParaRPr lang="en-US" sz="3000" spc="-60" dirty="0">
              <a:solidFill>
                <a:srgbClr val="000000"/>
              </a:solidFill>
              <a:latin typeface="Open Sauce"/>
              <a:ea typeface="Open Sauce"/>
              <a:cs typeface="Open Sauce"/>
              <a:sym typeface="Open Sauce"/>
            </a:endParaRPr>
          </a:p>
          <a:p>
            <a:pPr algn="l">
              <a:lnSpc>
                <a:spcPts val="3509"/>
              </a:lnSpc>
            </a:pPr>
            <a:r>
              <a:rPr lang="en-US" sz="3000" spc="-60" dirty="0">
                <a:solidFill>
                  <a:srgbClr val="D70424"/>
                </a:solidFill>
                <a:latin typeface="Open Sauce Bold"/>
                <a:ea typeface="Open Sauce Bold"/>
                <a:cs typeface="Open Sauce Bold"/>
                <a:sym typeface="Open Sauce Bold"/>
              </a:rPr>
              <a:t>UBSS Motto</a:t>
            </a:r>
          </a:p>
          <a:p>
            <a:pPr algn="l">
              <a:lnSpc>
                <a:spcPts val="3509"/>
              </a:lnSpc>
            </a:pPr>
            <a:r>
              <a:rPr lang="en-US" sz="3000" spc="-60" dirty="0">
                <a:solidFill>
                  <a:srgbClr val="000000"/>
                </a:solidFill>
                <a:latin typeface="Open Sauce"/>
                <a:ea typeface="Open Sauce"/>
                <a:cs typeface="Open Sauce"/>
                <a:sym typeface="Open Sauce"/>
              </a:rPr>
              <a:t>“Launch Your Career"</a:t>
            </a:r>
          </a:p>
          <a:p>
            <a:pPr algn="l">
              <a:lnSpc>
                <a:spcPts val="3509"/>
              </a:lnSpc>
            </a:pPr>
            <a:endParaRPr lang="en-US" sz="3000" spc="-6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3509"/>
              </a:lnSpc>
            </a:pPr>
            <a:r>
              <a:rPr lang="en-US" sz="3000" spc="-60" dirty="0">
                <a:solidFill>
                  <a:srgbClr val="D70424"/>
                </a:solidFill>
                <a:latin typeface="Open Sauce Bold"/>
                <a:ea typeface="Open Sauce Bold"/>
                <a:cs typeface="Open Sauce Bold"/>
                <a:sym typeface="Open Sauce Bold"/>
              </a:rPr>
              <a:t>UBSS Values</a:t>
            </a:r>
          </a:p>
          <a:p>
            <a:pPr algn="l">
              <a:lnSpc>
                <a:spcPts val="3509"/>
              </a:lnSpc>
            </a:pPr>
            <a:r>
              <a:rPr lang="en-US" sz="3000" spc="-60" dirty="0">
                <a:solidFill>
                  <a:srgbClr val="000000"/>
                </a:solidFill>
                <a:latin typeface="Open Sauce"/>
                <a:ea typeface="Open Sauce"/>
                <a:cs typeface="Open Sauce"/>
                <a:sym typeface="Open Sauce"/>
              </a:rPr>
              <a:t>Delivering the Bachelor of Business, Bachelor of Accounting and MBA with an Australian experience.</a:t>
            </a:r>
          </a:p>
          <a:p>
            <a:pPr algn="l">
              <a:lnSpc>
                <a:spcPts val="3509"/>
              </a:lnSpc>
            </a:pPr>
            <a:endParaRPr lang="en-US" sz="3000" spc="-60" dirty="0">
              <a:solidFill>
                <a:srgbClr val="000000"/>
              </a:solidFill>
              <a:latin typeface="Open Sauce"/>
              <a:ea typeface="Open Sauce"/>
              <a:cs typeface="Open Sauce"/>
              <a:sym typeface="Open Sauce"/>
            </a:endParaRPr>
          </a:p>
          <a:p>
            <a:pPr algn="l">
              <a:lnSpc>
                <a:spcPts val="3509"/>
              </a:lnSpc>
            </a:pPr>
            <a:r>
              <a:rPr lang="en-US" sz="3000" spc="-60" dirty="0">
                <a:solidFill>
                  <a:srgbClr val="000000"/>
                </a:solidFill>
                <a:latin typeface="Open Sauce"/>
                <a:ea typeface="Open Sauce"/>
                <a:cs typeface="Open Sauce"/>
                <a:sym typeface="Open Sauce"/>
              </a:rPr>
              <a:t>Providing a learning environment for the entrepreneurs of the future offering a high level of student support and care to deliver a quality learning space  providing access to online and classroom education technology for all students ensuring academic excellence &amp; free intellectual Inquiry.</a:t>
            </a:r>
          </a:p>
          <a:p>
            <a:pPr algn="l">
              <a:lnSpc>
                <a:spcPts val="3509"/>
              </a:lnSpc>
            </a:pPr>
            <a:endParaRPr lang="en-US" sz="3000" spc="-60" dirty="0">
              <a:solidFill>
                <a:srgbClr val="000000"/>
              </a:solidFill>
              <a:latin typeface="Open Sauce"/>
              <a:ea typeface="Open Sauce"/>
              <a:cs typeface="Open Sauce"/>
              <a:sym typeface="Open Sauce"/>
            </a:endParaRPr>
          </a:p>
        </p:txBody>
      </p:sp>
      <p:sp>
        <p:nvSpPr>
          <p:cNvPr id="11" name="Freeform 11"/>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4"/>
            <a:stretch>
              <a:fillRect t="-2895" b="-2895"/>
            </a:stretch>
          </a:blipFill>
        </p:spPr>
        <p:txBody>
          <a:bodyPr/>
          <a:lstStyle/>
          <a:p>
            <a:endParaRPr lang="en-IN"/>
          </a:p>
        </p:txBody>
      </p:sp>
      <p:sp>
        <p:nvSpPr>
          <p:cNvPr id="12" name="TextBox 12"/>
          <p:cNvSpPr txBox="1"/>
          <p:nvPr/>
        </p:nvSpPr>
        <p:spPr>
          <a:xfrm>
            <a:off x="1583101" y="2047905"/>
            <a:ext cx="7935621" cy="873120"/>
          </a:xfrm>
          <a:prstGeom prst="rect">
            <a:avLst/>
          </a:prstGeom>
        </p:spPr>
        <p:txBody>
          <a:bodyPr lIns="0" tIns="0" rIns="0" bIns="0" rtlCol="0" anchor="t">
            <a:spAutoFit/>
          </a:bodyPr>
          <a:lstStyle/>
          <a:p>
            <a:pPr algn="l">
              <a:lnSpc>
                <a:spcPts val="7000"/>
              </a:lnSpc>
              <a:spcBef>
                <a:spcPct val="0"/>
              </a:spcBef>
            </a:pPr>
            <a:r>
              <a:rPr lang="en-US" sz="5000">
                <a:solidFill>
                  <a:srgbClr val="FFFFFF"/>
                </a:solidFill>
                <a:latin typeface="Droid Serif Bold"/>
                <a:ea typeface="Droid Serif Bold"/>
                <a:cs typeface="Droid Serif Bold"/>
                <a:sym typeface="Droid Serif Bold"/>
              </a:rPr>
              <a:t>Introduction to UBSS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latin typeface="Arial" panose="020B0604020202020204" pitchFamily="34" charset="0"/>
              <a:cs typeface="Arial" panose="020B0604020202020204" pitchFamily="34" charset="0"/>
            </a:endParaRPr>
          </a:p>
        </p:txBody>
      </p:sp>
      <p:sp>
        <p:nvSpPr>
          <p:cNvPr id="3" name="Freeform 3"/>
          <p:cNvSpPr/>
          <p:nvPr/>
        </p:nvSpPr>
        <p:spPr>
          <a:xfrm>
            <a:off x="17221200" y="9229725"/>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3"/>
            <a:stretch>
              <a:fillRect/>
            </a:stretch>
          </a:blipFill>
        </p:spPr>
        <p:txBody>
          <a:bodyPr/>
          <a:lstStyle/>
          <a:p>
            <a:endParaRPr lang="en-IN"/>
          </a:p>
        </p:txBody>
      </p:sp>
      <p:sp>
        <p:nvSpPr>
          <p:cNvPr id="4" name="Freeform 4"/>
          <p:cNvSpPr/>
          <p:nvPr/>
        </p:nvSpPr>
        <p:spPr>
          <a:xfrm>
            <a:off x="14782800" y="1212052"/>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5" name="Freeform 5"/>
          <p:cNvSpPr/>
          <p:nvPr/>
        </p:nvSpPr>
        <p:spPr>
          <a:xfrm>
            <a:off x="15967868" y="199137"/>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grpSp>
        <p:nvGrpSpPr>
          <p:cNvPr id="6" name="Group 6"/>
          <p:cNvGrpSpPr/>
          <p:nvPr/>
        </p:nvGrpSpPr>
        <p:grpSpPr>
          <a:xfrm>
            <a:off x="-13252" y="2653436"/>
            <a:ext cx="9274153" cy="879569"/>
            <a:chOff x="0" y="0"/>
            <a:chExt cx="6427606" cy="609600"/>
          </a:xfrm>
        </p:grpSpPr>
        <p:sp>
          <p:nvSpPr>
            <p:cNvPr id="7" name="Freeform 7"/>
            <p:cNvSpPr/>
            <p:nvPr/>
          </p:nvSpPr>
          <p:spPr>
            <a:xfrm>
              <a:off x="0" y="0"/>
              <a:ext cx="6427606" cy="609600"/>
            </a:xfrm>
            <a:custGeom>
              <a:avLst/>
              <a:gdLst/>
              <a:ahLst/>
              <a:cxnLst/>
              <a:rect l="l" t="t" r="r" b="b"/>
              <a:pathLst>
                <a:path w="6427606" h="609600">
                  <a:moveTo>
                    <a:pt x="203200" y="0"/>
                  </a:moveTo>
                  <a:lnTo>
                    <a:pt x="6224406" y="0"/>
                  </a:lnTo>
                  <a:lnTo>
                    <a:pt x="6427606" y="609600"/>
                  </a:lnTo>
                  <a:lnTo>
                    <a:pt x="0" y="609600"/>
                  </a:lnTo>
                  <a:lnTo>
                    <a:pt x="203200" y="0"/>
                  </a:lnTo>
                  <a:close/>
                </a:path>
              </a:pathLst>
            </a:custGeom>
            <a:solidFill>
              <a:srgbClr val="CC0922"/>
            </a:solidFill>
          </p:spPr>
          <p:txBody>
            <a:bodyPr/>
            <a:lstStyle/>
            <a:p>
              <a:endParaRPr lang="en-IN"/>
            </a:p>
          </p:txBody>
        </p:sp>
        <p:sp>
          <p:nvSpPr>
            <p:cNvPr id="8" name="TextBox 8"/>
            <p:cNvSpPr txBox="1"/>
            <p:nvPr/>
          </p:nvSpPr>
          <p:spPr>
            <a:xfrm>
              <a:off x="127000" y="19050"/>
              <a:ext cx="6173606" cy="590550"/>
            </a:xfrm>
            <a:prstGeom prst="rect">
              <a:avLst/>
            </a:prstGeom>
          </p:spPr>
          <p:txBody>
            <a:bodyPr lIns="50800" tIns="50800" rIns="50800" bIns="50800" rtlCol="0" anchor="ctr"/>
            <a:lstStyle/>
            <a:p>
              <a:pPr algn="ctr">
                <a:lnSpc>
                  <a:spcPts val="2574"/>
                </a:lnSpc>
              </a:pPr>
              <a:endParaRPr/>
            </a:p>
          </p:txBody>
        </p:sp>
      </p:grpSp>
      <p:sp>
        <p:nvSpPr>
          <p:cNvPr id="9" name="AutoShape 9"/>
          <p:cNvSpPr/>
          <p:nvPr/>
        </p:nvSpPr>
        <p:spPr>
          <a:xfrm>
            <a:off x="6999654" y="7460697"/>
            <a:ext cx="460340" cy="0"/>
          </a:xfrm>
          <a:prstGeom prst="line">
            <a:avLst/>
          </a:prstGeom>
          <a:ln w="47625" cap="flat">
            <a:solidFill>
              <a:srgbClr val="FFFFFF"/>
            </a:solidFill>
            <a:prstDash val="solid"/>
            <a:headEnd type="none" w="sm" len="sm"/>
            <a:tailEnd type="arrow" w="med" len="sm"/>
          </a:ln>
        </p:spPr>
        <p:txBody>
          <a:bodyPr/>
          <a:lstStyle/>
          <a:p>
            <a:endParaRPr lang="en-IN"/>
          </a:p>
        </p:txBody>
      </p:sp>
      <p:sp>
        <p:nvSpPr>
          <p:cNvPr id="10" name="TextBox 10"/>
          <p:cNvSpPr txBox="1"/>
          <p:nvPr/>
        </p:nvSpPr>
        <p:spPr>
          <a:xfrm>
            <a:off x="1073193" y="2606895"/>
            <a:ext cx="7002515" cy="873120"/>
          </a:xfrm>
          <a:prstGeom prst="rect">
            <a:avLst/>
          </a:prstGeom>
        </p:spPr>
        <p:txBody>
          <a:bodyPr lIns="0" tIns="0" rIns="0" bIns="0" rtlCol="0" anchor="t">
            <a:spAutoFit/>
          </a:bodyPr>
          <a:lstStyle/>
          <a:p>
            <a:pPr algn="l">
              <a:lnSpc>
                <a:spcPts val="7000"/>
              </a:lnSpc>
              <a:spcBef>
                <a:spcPct val="0"/>
              </a:spcBef>
            </a:pPr>
            <a:r>
              <a:rPr lang="en-US" sz="5000" dirty="0">
                <a:solidFill>
                  <a:srgbClr val="FFFFFF"/>
                </a:solidFill>
                <a:latin typeface="Droid Serif Bold"/>
                <a:ea typeface="Droid Serif Bold"/>
                <a:cs typeface="Droid Serif Bold"/>
                <a:sym typeface="Droid Serif Bold"/>
              </a:rPr>
              <a:t>Introduction to UBSS</a:t>
            </a:r>
          </a:p>
        </p:txBody>
      </p:sp>
      <p:sp>
        <p:nvSpPr>
          <p:cNvPr id="11" name="TextBox 11"/>
          <p:cNvSpPr txBox="1"/>
          <p:nvPr/>
        </p:nvSpPr>
        <p:spPr>
          <a:xfrm>
            <a:off x="1073193" y="6004622"/>
            <a:ext cx="13938207" cy="2391360"/>
          </a:xfrm>
          <a:prstGeom prst="rect">
            <a:avLst/>
          </a:prstGeom>
        </p:spPr>
        <p:txBody>
          <a:bodyPr wrap="square" lIns="0" tIns="0" rIns="0" bIns="0" rtlCol="0" anchor="t">
            <a:spAutoFit/>
          </a:bodyPr>
          <a:lstStyle/>
          <a:p>
            <a:pPr algn="just">
              <a:lnSpc>
                <a:spcPct val="150000"/>
              </a:lnSpc>
            </a:pPr>
            <a:r>
              <a:rPr lang="en-US" sz="3600" spc="-63" dirty="0">
                <a:solidFill>
                  <a:srgbClr val="000000"/>
                </a:solidFill>
                <a:latin typeface="Arial" panose="020B0604020202020204" pitchFamily="34" charset="0"/>
                <a:ea typeface="Open Sauce"/>
                <a:cs typeface="Arial" panose="020B0604020202020204" pitchFamily="34" charset="0"/>
                <a:sym typeface="Open Sauce"/>
              </a:rPr>
              <a:t>It is the School’s objective to prepare you to be work ready in the business world after completion of your degree.</a:t>
            </a:r>
          </a:p>
          <a:p>
            <a:pPr algn="just">
              <a:lnSpc>
                <a:spcPct val="150000"/>
              </a:lnSpc>
            </a:pPr>
            <a:endParaRPr lang="en-US" sz="3600" spc="-63" dirty="0">
              <a:solidFill>
                <a:srgbClr val="000000"/>
              </a:solidFill>
              <a:latin typeface="Arial" panose="020B0604020202020204" pitchFamily="34" charset="0"/>
              <a:ea typeface="Open Sauce"/>
              <a:cs typeface="Arial" panose="020B0604020202020204" pitchFamily="34" charset="0"/>
              <a:sym typeface="Open Sauce"/>
            </a:endParaRPr>
          </a:p>
        </p:txBody>
      </p:sp>
      <p:sp>
        <p:nvSpPr>
          <p:cNvPr id="12" name="TextBox 12"/>
          <p:cNvSpPr txBox="1"/>
          <p:nvPr/>
        </p:nvSpPr>
        <p:spPr>
          <a:xfrm>
            <a:off x="1073193" y="4882609"/>
            <a:ext cx="5332021" cy="719924"/>
          </a:xfrm>
          <a:prstGeom prst="rect">
            <a:avLst/>
          </a:prstGeom>
        </p:spPr>
        <p:txBody>
          <a:bodyPr lIns="0" tIns="0" rIns="0" bIns="0" rtlCol="0" anchor="t">
            <a:spAutoFit/>
          </a:bodyPr>
          <a:lstStyle/>
          <a:p>
            <a:pPr algn="just">
              <a:lnSpc>
                <a:spcPts val="5602"/>
              </a:lnSpc>
            </a:pPr>
            <a:r>
              <a:rPr lang="en-US" sz="4788" spc="-95" dirty="0">
                <a:solidFill>
                  <a:srgbClr val="E20000"/>
                </a:solidFill>
                <a:latin typeface="Arial" panose="020B0604020202020204" pitchFamily="34" charset="0"/>
                <a:ea typeface="Open Sauce Bold"/>
                <a:cs typeface="Arial" panose="020B0604020202020204" pitchFamily="34" charset="0"/>
                <a:sym typeface="Open Sauce Bold"/>
              </a:rPr>
              <a:t>Our commitment:</a:t>
            </a:r>
          </a:p>
        </p:txBody>
      </p:sp>
      <p:sp>
        <p:nvSpPr>
          <p:cNvPr id="13" name="Freeform 13"/>
          <p:cNvSpPr/>
          <p:nvPr/>
        </p:nvSpPr>
        <p:spPr>
          <a:xfrm>
            <a:off x="679073" y="299053"/>
            <a:ext cx="4053321" cy="1490147"/>
          </a:xfrm>
          <a:custGeom>
            <a:avLst/>
            <a:gdLst/>
            <a:ahLst/>
            <a:cxnLst/>
            <a:rect l="l" t="t" r="r" b="b"/>
            <a:pathLst>
              <a:path w="4053321" h="1490147">
                <a:moveTo>
                  <a:pt x="0" y="0"/>
                </a:moveTo>
                <a:lnTo>
                  <a:pt x="4053321" y="0"/>
                </a:lnTo>
                <a:lnTo>
                  <a:pt x="4053321" y="1490146"/>
                </a:lnTo>
                <a:lnTo>
                  <a:pt x="0" y="1490146"/>
                </a:lnTo>
                <a:lnTo>
                  <a:pt x="0" y="0"/>
                </a:lnTo>
                <a:close/>
              </a:path>
            </a:pathLst>
          </a:custGeom>
          <a:blipFill>
            <a:blip r:embed="rId4"/>
            <a:stretch>
              <a:fillRect t="-2846" b="-1156"/>
            </a:stretch>
          </a:blipFill>
        </p:spPr>
        <p:txBody>
          <a:bodyPr/>
          <a:lstStyle/>
          <a:p>
            <a:endParaRPr lang="en-I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N"/>
          </a:p>
        </p:txBody>
      </p:sp>
      <p:grpSp>
        <p:nvGrpSpPr>
          <p:cNvPr id="3" name="Group 3"/>
          <p:cNvGrpSpPr/>
          <p:nvPr/>
        </p:nvGrpSpPr>
        <p:grpSpPr>
          <a:xfrm>
            <a:off x="152400" y="2063081"/>
            <a:ext cx="8101547" cy="869373"/>
            <a:chOff x="0" y="0"/>
            <a:chExt cx="5680761" cy="609600"/>
          </a:xfrm>
        </p:grpSpPr>
        <p:sp>
          <p:nvSpPr>
            <p:cNvPr id="4" name="Freeform 4"/>
            <p:cNvSpPr/>
            <p:nvPr/>
          </p:nvSpPr>
          <p:spPr>
            <a:xfrm>
              <a:off x="0" y="0"/>
              <a:ext cx="5680761" cy="609600"/>
            </a:xfrm>
            <a:custGeom>
              <a:avLst/>
              <a:gdLst/>
              <a:ahLst/>
              <a:cxnLst/>
              <a:rect l="l" t="t" r="r" b="b"/>
              <a:pathLst>
                <a:path w="5680761" h="609600">
                  <a:moveTo>
                    <a:pt x="203200" y="0"/>
                  </a:moveTo>
                  <a:lnTo>
                    <a:pt x="5477561" y="0"/>
                  </a:lnTo>
                  <a:lnTo>
                    <a:pt x="5680761" y="609600"/>
                  </a:lnTo>
                  <a:lnTo>
                    <a:pt x="0" y="609600"/>
                  </a:lnTo>
                  <a:lnTo>
                    <a:pt x="203200" y="0"/>
                  </a:lnTo>
                  <a:close/>
                </a:path>
              </a:pathLst>
            </a:custGeom>
            <a:solidFill>
              <a:srgbClr val="D70424"/>
            </a:solidFill>
          </p:spPr>
          <p:txBody>
            <a:bodyPr/>
            <a:lstStyle/>
            <a:p>
              <a:endParaRPr lang="en-IN"/>
            </a:p>
          </p:txBody>
        </p:sp>
        <p:sp>
          <p:nvSpPr>
            <p:cNvPr id="5" name="TextBox 5"/>
            <p:cNvSpPr txBox="1"/>
            <p:nvPr/>
          </p:nvSpPr>
          <p:spPr>
            <a:xfrm>
              <a:off x="127000" y="19050"/>
              <a:ext cx="5426761" cy="590550"/>
            </a:xfrm>
            <a:prstGeom prst="rect">
              <a:avLst/>
            </a:prstGeom>
          </p:spPr>
          <p:txBody>
            <a:bodyPr lIns="50800" tIns="50800" rIns="50800" bIns="50800" rtlCol="0" anchor="ctr"/>
            <a:lstStyle/>
            <a:p>
              <a:pPr algn="ctr">
                <a:lnSpc>
                  <a:spcPts val="2574"/>
                </a:lnSpc>
              </a:pPr>
              <a:endParaRPr/>
            </a:p>
          </p:txBody>
        </p:sp>
      </p:grpSp>
      <p:sp>
        <p:nvSpPr>
          <p:cNvPr id="6" name="Freeform 6"/>
          <p:cNvSpPr/>
          <p:nvPr/>
        </p:nvSpPr>
        <p:spPr>
          <a:xfrm>
            <a:off x="17221200" y="9229725"/>
            <a:ext cx="858138" cy="858138"/>
          </a:xfrm>
          <a:custGeom>
            <a:avLst/>
            <a:gdLst/>
            <a:ahLst/>
            <a:cxnLst/>
            <a:rect l="l" t="t" r="r" b="b"/>
            <a:pathLst>
              <a:path w="858138" h="858138">
                <a:moveTo>
                  <a:pt x="0" y="0"/>
                </a:moveTo>
                <a:lnTo>
                  <a:pt x="858138" y="0"/>
                </a:lnTo>
                <a:lnTo>
                  <a:pt x="858138" y="858138"/>
                </a:lnTo>
                <a:lnTo>
                  <a:pt x="0" y="858138"/>
                </a:lnTo>
                <a:lnTo>
                  <a:pt x="0" y="0"/>
                </a:lnTo>
                <a:close/>
              </a:path>
            </a:pathLst>
          </a:custGeom>
          <a:blipFill>
            <a:blip r:embed="rId3"/>
            <a:stretch>
              <a:fillRect/>
            </a:stretch>
          </a:blipFill>
        </p:spPr>
        <p:txBody>
          <a:bodyPr/>
          <a:lstStyle/>
          <a:p>
            <a:endParaRPr lang="en-IN"/>
          </a:p>
        </p:txBody>
      </p:sp>
      <p:sp>
        <p:nvSpPr>
          <p:cNvPr id="7" name="Freeform 7"/>
          <p:cNvSpPr/>
          <p:nvPr/>
        </p:nvSpPr>
        <p:spPr>
          <a:xfrm>
            <a:off x="14519201" y="1373482"/>
            <a:ext cx="1193506" cy="1193506"/>
          </a:xfrm>
          <a:custGeom>
            <a:avLst/>
            <a:gdLst/>
            <a:ahLst/>
            <a:cxnLst/>
            <a:rect l="l" t="t" r="r" b="b"/>
            <a:pathLst>
              <a:path w="1193506" h="1193506">
                <a:moveTo>
                  <a:pt x="0" y="0"/>
                </a:moveTo>
                <a:lnTo>
                  <a:pt x="1193507" y="0"/>
                </a:lnTo>
                <a:lnTo>
                  <a:pt x="1193507" y="1193506"/>
                </a:lnTo>
                <a:lnTo>
                  <a:pt x="0" y="1193506"/>
                </a:lnTo>
                <a:lnTo>
                  <a:pt x="0" y="0"/>
                </a:lnTo>
                <a:close/>
              </a:path>
            </a:pathLst>
          </a:custGeom>
          <a:blipFill>
            <a:blip r:embed="rId3"/>
            <a:stretch>
              <a:fillRect/>
            </a:stretch>
          </a:blipFill>
        </p:spPr>
        <p:txBody>
          <a:bodyPr/>
          <a:lstStyle/>
          <a:p>
            <a:endParaRPr lang="en-IN"/>
          </a:p>
        </p:txBody>
      </p:sp>
      <p:sp>
        <p:nvSpPr>
          <p:cNvPr id="8" name="Freeform 8"/>
          <p:cNvSpPr/>
          <p:nvPr/>
        </p:nvSpPr>
        <p:spPr>
          <a:xfrm>
            <a:off x="15929284" y="210733"/>
            <a:ext cx="2111470" cy="2111470"/>
          </a:xfrm>
          <a:custGeom>
            <a:avLst/>
            <a:gdLst/>
            <a:ahLst/>
            <a:cxnLst/>
            <a:rect l="l" t="t" r="r" b="b"/>
            <a:pathLst>
              <a:path w="2111470" h="2111470">
                <a:moveTo>
                  <a:pt x="0" y="0"/>
                </a:moveTo>
                <a:lnTo>
                  <a:pt x="2111471" y="0"/>
                </a:lnTo>
                <a:lnTo>
                  <a:pt x="2111471" y="2111471"/>
                </a:lnTo>
                <a:lnTo>
                  <a:pt x="0" y="2111471"/>
                </a:lnTo>
                <a:lnTo>
                  <a:pt x="0" y="0"/>
                </a:lnTo>
                <a:close/>
              </a:path>
            </a:pathLst>
          </a:custGeom>
          <a:blipFill>
            <a:blip r:embed="rId3"/>
            <a:stretch>
              <a:fillRect/>
            </a:stretch>
          </a:blipFill>
        </p:spPr>
        <p:txBody>
          <a:bodyPr/>
          <a:lstStyle/>
          <a:p>
            <a:endParaRPr lang="en-IN"/>
          </a:p>
        </p:txBody>
      </p:sp>
      <p:sp>
        <p:nvSpPr>
          <p:cNvPr id="9" name="TextBox 9"/>
          <p:cNvSpPr txBox="1"/>
          <p:nvPr/>
        </p:nvSpPr>
        <p:spPr>
          <a:xfrm>
            <a:off x="1002627" y="3255073"/>
            <a:ext cx="16218573" cy="7181453"/>
          </a:xfrm>
          <a:prstGeom prst="rect">
            <a:avLst/>
          </a:prstGeom>
        </p:spPr>
        <p:txBody>
          <a:bodyPr wrap="square" lIns="0" tIns="0" rIns="0" bIns="0" rtlCol="0" anchor="t">
            <a:spAutoFit/>
          </a:bodyPr>
          <a:lstStyle/>
          <a:p>
            <a:pPr algn="l">
              <a:lnSpc>
                <a:spcPts val="3509"/>
              </a:lnSpc>
            </a:pPr>
            <a:r>
              <a:rPr lang="en-US" sz="3000" spc="-60" dirty="0">
                <a:solidFill>
                  <a:srgbClr val="000000"/>
                </a:solidFill>
                <a:latin typeface="Arial" panose="020B0604020202020204" pitchFamily="34" charset="0"/>
                <a:ea typeface="Open Sauce"/>
                <a:cs typeface="Arial" panose="020B0604020202020204" pitchFamily="34" charset="0"/>
                <a:sym typeface="Open Sauce"/>
              </a:rPr>
              <a:t>Universal Business School Sydney (UBSS) is a trading name of Group Colleges Australia (</a:t>
            </a:r>
            <a:r>
              <a:rPr lang="en-AU" sz="3000" spc="-60" dirty="0">
                <a:solidFill>
                  <a:srgbClr val="000000"/>
                </a:solidFill>
                <a:latin typeface="Arial" panose="020B0604020202020204" pitchFamily="34" charset="0"/>
                <a:ea typeface="Open Sauce"/>
                <a:cs typeface="Arial" panose="020B0604020202020204" pitchFamily="34" charset="0"/>
                <a:sym typeface="Open Sauce"/>
              </a:rPr>
              <a:t>GCA), an educational institution based in Australia.</a:t>
            </a:r>
            <a:endParaRPr lang="en-US" sz="3000" spc="-6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3509"/>
              </a:lnSpc>
            </a:pPr>
            <a:endParaRPr lang="en-US" sz="3000" spc="-6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3509"/>
              </a:lnSpc>
            </a:pPr>
            <a:r>
              <a:rPr lang="en-AU" sz="3000" spc="-60" dirty="0">
                <a:solidFill>
                  <a:srgbClr val="000000"/>
                </a:solidFill>
                <a:latin typeface="Arial" panose="020B0604020202020204" pitchFamily="34" charset="0"/>
                <a:ea typeface="Open Sauce"/>
                <a:cs typeface="Arial" panose="020B0604020202020204" pitchFamily="34" charset="0"/>
                <a:sym typeface="Open Sauce"/>
              </a:rPr>
              <a:t>The Board of Directors has ultimate responsibility for GCA performance and operations as an accredited higher education provider.</a:t>
            </a:r>
          </a:p>
          <a:p>
            <a:pPr algn="l">
              <a:lnSpc>
                <a:spcPts val="3509"/>
              </a:lnSpc>
            </a:pPr>
            <a:endParaRPr lang="en-AU" sz="3000" spc="-6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3509"/>
              </a:lnSpc>
            </a:pPr>
            <a:r>
              <a:rPr lang="en-AU" sz="3000" spc="-60" dirty="0">
                <a:solidFill>
                  <a:srgbClr val="000000"/>
                </a:solidFill>
                <a:latin typeface="Arial" panose="020B0604020202020204" pitchFamily="34" charset="0"/>
                <a:ea typeface="Open Sauce"/>
                <a:cs typeface="Arial" panose="020B0604020202020204" pitchFamily="34" charset="0"/>
                <a:sym typeface="Open Sauce"/>
              </a:rPr>
              <a:t>Academic governance is delegated to the Academic Board (AB) by the Board of Directors in accordance with GCA’s Constitution. </a:t>
            </a:r>
          </a:p>
          <a:p>
            <a:pPr algn="l">
              <a:lnSpc>
                <a:spcPts val="3509"/>
              </a:lnSpc>
            </a:pPr>
            <a:endParaRPr lang="en-US" sz="3000" spc="-6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3509"/>
              </a:lnSpc>
            </a:pPr>
            <a:r>
              <a:rPr lang="en-US" sz="3000" spc="-60" dirty="0">
                <a:solidFill>
                  <a:srgbClr val="000000"/>
                </a:solidFill>
                <a:latin typeface="Arial" panose="020B0604020202020204" pitchFamily="34" charset="0"/>
                <a:ea typeface="Open Sauce"/>
                <a:cs typeface="Arial" panose="020B0604020202020204" pitchFamily="34" charset="0"/>
                <a:sym typeface="Open Sauce"/>
              </a:rPr>
              <a:t>Management is delegated </a:t>
            </a:r>
            <a:r>
              <a:rPr lang="en-AU" sz="3000" spc="-60" dirty="0">
                <a:solidFill>
                  <a:srgbClr val="000000"/>
                </a:solidFill>
                <a:latin typeface="Arial" panose="020B0604020202020204" pitchFamily="34" charset="0"/>
                <a:ea typeface="Open Sauce"/>
                <a:cs typeface="Arial" panose="020B0604020202020204" pitchFamily="34" charset="0"/>
                <a:sym typeface="Open Sauce"/>
              </a:rPr>
              <a:t>to the Chief Executive Officer, who is supported by the Executive Leadership Team and committees that monitor and advise on health and safety, staff and student wellbeing and operational matters.</a:t>
            </a:r>
            <a:endParaRPr lang="en-US" sz="3000" spc="-6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3509"/>
              </a:lnSpc>
            </a:pPr>
            <a:endParaRPr lang="en-US" sz="3000" spc="-60" dirty="0">
              <a:solidFill>
                <a:srgbClr val="000000"/>
              </a:solidFill>
              <a:latin typeface="Arial" panose="020B0604020202020204" pitchFamily="34" charset="0"/>
              <a:ea typeface="Open Sauce"/>
              <a:cs typeface="Arial" panose="020B0604020202020204" pitchFamily="34" charset="0"/>
              <a:sym typeface="Open Sauce"/>
            </a:endParaRPr>
          </a:p>
          <a:p>
            <a:pPr algn="l">
              <a:lnSpc>
                <a:spcPts val="3509"/>
              </a:lnSpc>
            </a:pPr>
            <a:r>
              <a:rPr lang="en-US" sz="3000" b="1" spc="-60" dirty="0">
                <a:solidFill>
                  <a:srgbClr val="000000"/>
                </a:solidFill>
                <a:latin typeface="Arial" panose="020B0604020202020204" pitchFamily="34" charset="0"/>
                <a:ea typeface="Open Sauce Bold"/>
                <a:cs typeface="Arial" panose="020B0604020202020204" pitchFamily="34" charset="0"/>
                <a:sym typeface="Open Sauce Bold"/>
              </a:rPr>
              <a:t>Governance and Leadership</a:t>
            </a:r>
          </a:p>
          <a:p>
            <a:pPr algn="l">
              <a:lnSpc>
                <a:spcPts val="3509"/>
              </a:lnSpc>
            </a:pPr>
            <a:r>
              <a:rPr lang="en-US" sz="3000" u="sng" spc="-60" dirty="0">
                <a:solidFill>
                  <a:srgbClr val="000000"/>
                </a:solidFill>
                <a:latin typeface="Arial" panose="020B0604020202020204" pitchFamily="34" charset="0"/>
                <a:ea typeface="Open Sauce"/>
                <a:cs typeface="Arial" panose="020B0604020202020204" pitchFamily="34" charset="0"/>
                <a:sym typeface="Open Sauce"/>
                <a:hlinkClick r:id="rId4" tooltip="https://www.ubss.edu.au/about-us/?tab=Governance"/>
              </a:rPr>
              <a:t>https://www.ubss.edu.au/about-us/?tab=Governance</a:t>
            </a:r>
          </a:p>
          <a:p>
            <a:pPr algn="l">
              <a:lnSpc>
                <a:spcPts val="3509"/>
              </a:lnSpc>
            </a:pPr>
            <a:endParaRPr lang="en-US" sz="3000" u="sng" spc="-60" dirty="0">
              <a:solidFill>
                <a:srgbClr val="000000"/>
              </a:solidFill>
              <a:latin typeface="Open Sauce"/>
              <a:ea typeface="Open Sauce"/>
              <a:cs typeface="Open Sauce"/>
              <a:sym typeface="Open Sauce"/>
              <a:hlinkClick r:id="rId4" tooltip="https://www.ubss.edu.au/about-us/?tab=Governance"/>
            </a:endParaRPr>
          </a:p>
        </p:txBody>
      </p:sp>
      <p:sp>
        <p:nvSpPr>
          <p:cNvPr id="10" name="Freeform 10"/>
          <p:cNvSpPr/>
          <p:nvPr/>
        </p:nvSpPr>
        <p:spPr>
          <a:xfrm>
            <a:off x="679073" y="299053"/>
            <a:ext cx="4053321" cy="1464975"/>
          </a:xfrm>
          <a:custGeom>
            <a:avLst/>
            <a:gdLst/>
            <a:ahLst/>
            <a:cxnLst/>
            <a:rect l="l" t="t" r="r" b="b"/>
            <a:pathLst>
              <a:path w="4053321" h="1464975">
                <a:moveTo>
                  <a:pt x="0" y="0"/>
                </a:moveTo>
                <a:lnTo>
                  <a:pt x="4053321" y="0"/>
                </a:lnTo>
                <a:lnTo>
                  <a:pt x="4053321" y="1464975"/>
                </a:lnTo>
                <a:lnTo>
                  <a:pt x="0" y="1464975"/>
                </a:lnTo>
                <a:lnTo>
                  <a:pt x="0" y="0"/>
                </a:lnTo>
                <a:close/>
              </a:path>
            </a:pathLst>
          </a:custGeom>
          <a:blipFill>
            <a:blip r:embed="rId5"/>
            <a:stretch>
              <a:fillRect t="-2895" b="-2895"/>
            </a:stretch>
          </a:blipFill>
        </p:spPr>
        <p:txBody>
          <a:bodyPr/>
          <a:lstStyle/>
          <a:p>
            <a:endParaRPr lang="en-IN"/>
          </a:p>
        </p:txBody>
      </p:sp>
      <p:sp>
        <p:nvSpPr>
          <p:cNvPr id="13" name="TextBox 13"/>
          <p:cNvSpPr txBox="1"/>
          <p:nvPr/>
        </p:nvSpPr>
        <p:spPr>
          <a:xfrm>
            <a:off x="1055979" y="2047905"/>
            <a:ext cx="7935621" cy="873070"/>
          </a:xfrm>
          <a:prstGeom prst="rect">
            <a:avLst/>
          </a:prstGeom>
        </p:spPr>
        <p:txBody>
          <a:bodyPr lIns="0" tIns="0" rIns="0" bIns="0" rtlCol="0" anchor="t">
            <a:spAutoFit/>
          </a:bodyPr>
          <a:lstStyle/>
          <a:p>
            <a:pPr algn="l">
              <a:lnSpc>
                <a:spcPts val="7000"/>
              </a:lnSpc>
              <a:spcBef>
                <a:spcPct val="0"/>
              </a:spcBef>
            </a:pPr>
            <a:r>
              <a:rPr lang="en-US" sz="5000" dirty="0">
                <a:solidFill>
                  <a:srgbClr val="FFFFFF"/>
                </a:solidFill>
                <a:latin typeface="Droid Serif Bold"/>
                <a:ea typeface="Droid Serif Bold"/>
                <a:cs typeface="Droid Serif Bold"/>
                <a:sym typeface="Droid Serif Bold"/>
              </a:rPr>
              <a:t>UBSS Governance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d88587b-678a-40d1-8f23-9eef58e76ff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5204DD5653A66439658DE39D1635C3E" ma:contentTypeVersion="14" ma:contentTypeDescription="Create a new document." ma:contentTypeScope="" ma:versionID="6c7870db024cfeda2e852f04b5c34943">
  <xsd:schema xmlns:xsd="http://www.w3.org/2001/XMLSchema" xmlns:xs="http://www.w3.org/2001/XMLSchema" xmlns:p="http://schemas.microsoft.com/office/2006/metadata/properties" xmlns:ns3="cd88587b-678a-40d1-8f23-9eef58e76ff4" xmlns:ns4="a4bc622e-bfde-43dd-a03d-00d20e67f28c" targetNamespace="http://schemas.microsoft.com/office/2006/metadata/properties" ma:root="true" ma:fieldsID="22e8d4538f3719ecc6164430464e43bb" ns3:_="" ns4:_="">
    <xsd:import namespace="cd88587b-678a-40d1-8f23-9eef58e76ff4"/>
    <xsd:import namespace="a4bc622e-bfde-43dd-a03d-00d20e67f28c"/>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88587b-678a-40d1-8f23-9eef58e76ff4"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4bc622e-bfde-43dd-a03d-00d20e67f28c"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0750F2-5FE7-4448-B970-113C3ACE2CA7}">
  <ds:schemaRefs>
    <ds:schemaRef ds:uri="http://purl.org/dc/dcmitype/"/>
    <ds:schemaRef ds:uri="http://schemas.microsoft.com/office/infopath/2007/PartnerControls"/>
    <ds:schemaRef ds:uri="http://schemas.openxmlformats.org/package/2006/metadata/core-properties"/>
    <ds:schemaRef ds:uri="a4bc622e-bfde-43dd-a03d-00d20e67f28c"/>
    <ds:schemaRef ds:uri="http://purl.org/dc/terms/"/>
    <ds:schemaRef ds:uri="http://schemas.microsoft.com/office/2006/documentManagement/types"/>
    <ds:schemaRef ds:uri="http://purl.org/dc/elements/1.1/"/>
    <ds:schemaRef ds:uri="cd88587b-678a-40d1-8f23-9eef58e76ff4"/>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E633D25-9F37-4C0D-9AC4-8BC09F915A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88587b-678a-40d1-8f23-9eef58e76ff4"/>
    <ds:schemaRef ds:uri="a4bc622e-bfde-43dd-a03d-00d20e67f2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A5121F-D5A6-466B-B340-A9BA85905F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1664</TotalTime>
  <Words>3357</Words>
  <Application>Microsoft Office PowerPoint</Application>
  <PresentationFormat>Custom</PresentationFormat>
  <Paragraphs>438</Paragraphs>
  <Slides>54</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Caladea Bold</vt:lpstr>
      <vt:lpstr>Bookman Old Style</vt:lpstr>
      <vt:lpstr>Open Sauce</vt:lpstr>
      <vt:lpstr>Berlin Sans FB Demi</vt:lpstr>
      <vt:lpstr>Open Sauce Bold</vt:lpstr>
      <vt:lpstr>Droid Serif Bold</vt:lpstr>
      <vt:lpstr>Calibri</vt:lpstr>
      <vt:lpstr>Arial</vt:lpstr>
      <vt:lpstr>Symbol</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Policies &amp; Procedures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Melbourne Presentation</dc:title>
  <dc:creator>Carlos M</dc:creator>
  <cp:lastModifiedBy>Anushka Khatri</cp:lastModifiedBy>
  <cp:revision>82</cp:revision>
  <dcterms:created xsi:type="dcterms:W3CDTF">2006-08-16T00:00:00Z</dcterms:created>
  <dcterms:modified xsi:type="dcterms:W3CDTF">2025-11-14T01:30:27Z</dcterms:modified>
  <dc:identifier>DAGNQ5AqMk8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0x01010025204DD5653A66439658DE39D1635C3E</vt:lpwstr>
  </property>
</Properties>
</file>